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9"/>
  </p:notesMasterIdLst>
  <p:handoutMasterIdLst>
    <p:handoutMasterId r:id="rId100"/>
  </p:handoutMasterIdLst>
  <p:sldIdLst>
    <p:sldId id="274" r:id="rId2"/>
    <p:sldId id="460" r:id="rId3"/>
    <p:sldId id="461" r:id="rId4"/>
    <p:sldId id="462" r:id="rId5"/>
    <p:sldId id="463" r:id="rId6"/>
    <p:sldId id="464" r:id="rId7"/>
    <p:sldId id="465" r:id="rId8"/>
    <p:sldId id="466" r:id="rId9"/>
    <p:sldId id="467" r:id="rId10"/>
    <p:sldId id="468" r:id="rId11"/>
    <p:sldId id="469" r:id="rId12"/>
    <p:sldId id="470" r:id="rId13"/>
    <p:sldId id="471" r:id="rId14"/>
    <p:sldId id="472" r:id="rId15"/>
    <p:sldId id="559" r:id="rId16"/>
    <p:sldId id="560" r:id="rId17"/>
    <p:sldId id="561" r:id="rId18"/>
    <p:sldId id="562" r:id="rId19"/>
    <p:sldId id="563" r:id="rId20"/>
    <p:sldId id="564" r:id="rId21"/>
    <p:sldId id="473" r:id="rId22"/>
    <p:sldId id="565" r:id="rId23"/>
    <p:sldId id="566" r:id="rId24"/>
    <p:sldId id="567" r:id="rId25"/>
    <p:sldId id="474" r:id="rId26"/>
    <p:sldId id="568" r:id="rId27"/>
    <p:sldId id="570" r:id="rId28"/>
    <p:sldId id="569" r:id="rId29"/>
    <p:sldId id="477" r:id="rId30"/>
    <p:sldId id="478" r:id="rId31"/>
    <p:sldId id="479" r:id="rId32"/>
    <p:sldId id="481" r:id="rId33"/>
    <p:sldId id="574" r:id="rId34"/>
    <p:sldId id="579" r:id="rId35"/>
    <p:sldId id="580" r:id="rId36"/>
    <p:sldId id="581" r:id="rId37"/>
    <p:sldId id="582" r:id="rId38"/>
    <p:sldId id="583" r:id="rId39"/>
    <p:sldId id="585" r:id="rId40"/>
    <p:sldId id="586" r:id="rId41"/>
    <p:sldId id="575" r:id="rId42"/>
    <p:sldId id="577" r:id="rId43"/>
    <p:sldId id="578" r:id="rId44"/>
    <p:sldId id="584" r:id="rId45"/>
    <p:sldId id="482" r:id="rId46"/>
    <p:sldId id="483" r:id="rId47"/>
    <p:sldId id="571" r:id="rId48"/>
    <p:sldId id="572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4" r:id="rId60"/>
    <p:sldId id="495" r:id="rId61"/>
    <p:sldId id="496" r:id="rId62"/>
    <p:sldId id="497" r:id="rId63"/>
    <p:sldId id="498" r:id="rId64"/>
    <p:sldId id="499" r:id="rId65"/>
    <p:sldId id="500" r:id="rId66"/>
    <p:sldId id="501" r:id="rId67"/>
    <p:sldId id="502" r:id="rId68"/>
    <p:sldId id="503" r:id="rId69"/>
    <p:sldId id="504" r:id="rId70"/>
    <p:sldId id="505" r:id="rId71"/>
    <p:sldId id="506" r:id="rId72"/>
    <p:sldId id="531" r:id="rId73"/>
    <p:sldId id="507" r:id="rId74"/>
    <p:sldId id="508" r:id="rId75"/>
    <p:sldId id="509" r:id="rId76"/>
    <p:sldId id="510" r:id="rId77"/>
    <p:sldId id="587" r:id="rId78"/>
    <p:sldId id="511" r:id="rId79"/>
    <p:sldId id="513" r:id="rId80"/>
    <p:sldId id="514" r:id="rId81"/>
    <p:sldId id="515" r:id="rId82"/>
    <p:sldId id="516" r:id="rId83"/>
    <p:sldId id="517" r:id="rId84"/>
    <p:sldId id="518" r:id="rId85"/>
    <p:sldId id="519" r:id="rId86"/>
    <p:sldId id="520" r:id="rId87"/>
    <p:sldId id="521" r:id="rId88"/>
    <p:sldId id="522" r:id="rId89"/>
    <p:sldId id="523" r:id="rId90"/>
    <p:sldId id="524" r:id="rId91"/>
    <p:sldId id="525" r:id="rId92"/>
    <p:sldId id="526" r:id="rId93"/>
    <p:sldId id="527" r:id="rId94"/>
    <p:sldId id="528" r:id="rId95"/>
    <p:sldId id="529" r:id="rId96"/>
    <p:sldId id="530" r:id="rId97"/>
    <p:sldId id="459" r:id="rId98"/>
  </p:sldIdLst>
  <p:sldSz cx="9144000" cy="6858000" type="screen4x3"/>
  <p:notesSz cx="6858000" cy="9144000"/>
  <p:defaultTextStyle>
    <a:defPPr>
      <a:defRPr lang="en-CA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21" autoAdjust="0"/>
  </p:normalViewPr>
  <p:slideViewPr>
    <p:cSldViewPr snapToGrid="0" snapToObjects="1"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-241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2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28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41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28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28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2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4" Type="http://schemas.openxmlformats.org/officeDocument/2006/relationships/image" Target="../media/image79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Relationship Id="rId4" Type="http://schemas.openxmlformats.org/officeDocument/2006/relationships/image" Target="../media/image72.w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82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0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Relationship Id="rId4" Type="http://schemas.openxmlformats.org/officeDocument/2006/relationships/image" Target="../media/image111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wmf"/><Relationship Id="rId1" Type="http://schemas.openxmlformats.org/officeDocument/2006/relationships/image" Target="../media/image114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wmf"/><Relationship Id="rId1" Type="http://schemas.openxmlformats.org/officeDocument/2006/relationships/image" Target="../media/image116.w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6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wmf"/><Relationship Id="rId1" Type="http://schemas.openxmlformats.org/officeDocument/2006/relationships/image" Target="../media/image122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0BA4-B84C-48F0-A6D8-3FE89682DDA7}" type="datetimeFigureOut">
              <a:rPr lang="en-CA" smtClean="0"/>
              <a:pPr/>
              <a:t>2018-06-04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C00FD-E510-4D85-A47B-650E91115B41}" type="slidenum">
              <a:rPr lang="en-CA" smtClean="0"/>
              <a:pPr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6390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93415-B90A-4DEA-A858-08E608BCCF4F}" type="datetimeFigureOut">
              <a:rPr lang="en-CA" smtClean="0"/>
              <a:pPr/>
              <a:t>2018-06-04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20D4D-5654-485F-83FB-A84849974609}" type="slidenum">
              <a:rPr lang="en-CA" smtClean="0"/>
              <a:pPr/>
              <a:t>‹Nº›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783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CC2140-02C2-4662-A5A4-CABC4A106374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E2FDB9-38DC-45A8-8B24-45EA7C9A3C18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C5C645-465E-4B16-8D16-206D22D60925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907F23-BEED-4148-969A-846224954998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41DF81-5070-43DD-BDD4-7D382F632B68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EDD923-FE1A-4400-A746-0FA576F0BDB4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D69C1D-DEBA-4E1D-8EF6-F952C59E2D51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D951C9-35B9-44C7-86B8-0AB40FE210EE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B441-94F0-4FFC-B2BE-A2C470EBBC6D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9041F0-182C-478E-AA4A-DDF1096FCD12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0C4FE2-6748-459A-93F0-56CCC23914BA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82635D-3409-4770-B0D9-5C1361B1F745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3B92A6-CA56-4029-A829-6791E49E31BB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4D0103A-0DD5-4061-B416-C969A760C5E0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48E4A2-BB63-408A-B564-A55EC17D0BB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F9A779-181E-4C34-AE26-16CBDFE95B5B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0A9CD9-14B1-4812-81DC-BCF981E75E65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C16779-DFDF-4656-818B-62C49BB96169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C09BBB-0177-4791-969B-005D4456A22B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9911DE-8E52-45C3-93E4-71FDF9661851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8713E-8FB3-4849-8080-9873B7713B4E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B75207-98B8-4B66-9DDA-8394174CC959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0C045-C15A-4BC8-932B-8949D9B68B75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ADACEB-9E08-4AE6-804D-8B89635BD576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BADC9A-B894-46D3-AC84-DB8800454C07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C0AE72-5117-41CC-ADC4-CD2B24154107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AB9B4FA-4D93-4D11-9EFA-F54DAB9EF70A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26870A-BCED-4C8D-A808-6B018369A3B5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26870A-BCED-4C8D-A808-6B018369A3B5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B9CE15-622D-44DD-A581-648D2A9F3C19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FB9CE15-622D-44DD-A581-648D2A9F3C19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66F9C2-047E-46C7-834F-E3EF6D4B82E6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A3F7AE-1023-4EF2-BB8C-0E4105ADC22C}" type="slidenum">
              <a:rPr lang="en-CA" smtClean="0"/>
              <a:pPr>
                <a:defRPr/>
              </a:pPr>
              <a:t>89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0C045-C15A-4BC8-932B-8949D9B68B75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D26C7A-FEDF-4875-91D7-6152F17AD2D2}" type="slidenum">
              <a:rPr lang="en-CA" smtClean="0"/>
              <a:pPr>
                <a:defRPr/>
              </a:pPr>
              <a:t>90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5F8A1A-A48C-4419-9EF7-C36D099D12F3}" type="slidenum">
              <a:rPr lang="en-CA" smtClean="0"/>
              <a:pPr>
                <a:defRPr/>
              </a:pPr>
              <a:t>91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E2C052-263C-4682-B757-03C7A5B560BA}" type="slidenum">
              <a:rPr lang="en-CA" smtClean="0"/>
              <a:pPr>
                <a:defRPr/>
              </a:pPr>
              <a:t>92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289FCF-BE45-414B-A53F-5FCD64D83450}" type="slidenum">
              <a:rPr lang="en-CA" smtClean="0"/>
              <a:pPr>
                <a:defRPr/>
              </a:pPr>
              <a:t>93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1A0A0E-E70E-4B8E-88A2-3EBDB0A230A0}" type="slidenum">
              <a:rPr lang="en-CA" smtClean="0"/>
              <a:pPr>
                <a:defRPr/>
              </a:pPr>
              <a:t>94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6BB849-1CC7-4218-8419-7CF98FFA2873}" type="slidenum">
              <a:rPr lang="en-CA" smtClean="0"/>
              <a:pPr>
                <a:defRPr/>
              </a:pPr>
              <a:t>96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D885F2-4B7E-442F-96D6-2F17B2F7DF6A}" type="slidenum">
              <a:rPr lang="en-CA" smtClean="0"/>
              <a:pPr>
                <a:defRPr/>
              </a:pPr>
              <a:t>97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0C045-C15A-4BC8-932B-8949D9B68B75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0C045-C15A-4BC8-932B-8949D9B68B7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0C045-C15A-4BC8-932B-8949D9B68B75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0C045-C15A-4BC8-932B-8949D9B68B75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D0C045-C15A-4BC8-932B-8949D9B68B75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70" y="2023872"/>
            <a:ext cx="7211568" cy="13291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472" y="4401312"/>
            <a:ext cx="4246810" cy="116752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050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64125" y="5961524"/>
            <a:ext cx="679069" cy="329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‹Nº›</a:t>
            </a:fld>
            <a:endParaRPr lang="en-CA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>
          <a:xfrm>
            <a:off x="1977882" y="189294"/>
            <a:ext cx="5964338" cy="257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CA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0361"/>
            <a:ext cx="2133600" cy="24606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93894" y="446469"/>
            <a:ext cx="7858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DB00347-C159-474C-B961-9625E0FB8F9F}" type="slidenum">
              <a:rPr lang="en-CA" smtClean="0"/>
              <a:pPr/>
              <a:t>‹Nº›</a:t>
            </a:fld>
            <a:endParaRPr lang="en-CA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67456" y="189294"/>
            <a:ext cx="4267264" cy="2571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0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3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5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6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5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6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43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4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3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7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50.png"/><Relationship Id="rId4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2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58.wmf"/><Relationship Id="rId5" Type="http://schemas.openxmlformats.org/officeDocument/2006/relationships/image" Target="../media/image55.wmf"/><Relationship Id="rId10" Type="http://schemas.openxmlformats.org/officeDocument/2006/relationships/oleObject" Target="../embeddings/oleObject48.bin"/><Relationship Id="rId4" Type="http://schemas.openxmlformats.org/officeDocument/2006/relationships/oleObject" Target="../embeddings/oleObject45.bin"/><Relationship Id="rId9" Type="http://schemas.openxmlformats.org/officeDocument/2006/relationships/image" Target="../media/image57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4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6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2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5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60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61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62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65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5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68.bin"/><Relationship Id="rId11" Type="http://schemas.openxmlformats.org/officeDocument/2006/relationships/image" Target="../media/image79.wmf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70.bin"/><Relationship Id="rId4" Type="http://schemas.openxmlformats.org/officeDocument/2006/relationships/oleObject" Target="../embeddings/oleObject67.bin"/><Relationship Id="rId9" Type="http://schemas.openxmlformats.org/officeDocument/2006/relationships/image" Target="../media/image78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72.bin"/><Relationship Id="rId11" Type="http://schemas.openxmlformats.org/officeDocument/2006/relationships/image" Target="../media/image72.wmf"/><Relationship Id="rId5" Type="http://schemas.openxmlformats.org/officeDocument/2006/relationships/image" Target="../media/image80.wmf"/><Relationship Id="rId10" Type="http://schemas.openxmlformats.org/officeDocument/2006/relationships/oleObject" Target="../embeddings/oleObject74.bin"/><Relationship Id="rId4" Type="http://schemas.openxmlformats.org/officeDocument/2006/relationships/oleObject" Target="../embeddings/oleObject71.bin"/><Relationship Id="rId9" Type="http://schemas.openxmlformats.org/officeDocument/2006/relationships/image" Target="../media/image71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9.wmf"/><Relationship Id="rId4" Type="http://schemas.openxmlformats.org/officeDocument/2006/relationships/image" Target="../media/image6.wmf"/><Relationship Id="rId9" Type="http://schemas.openxmlformats.org/officeDocument/2006/relationships/oleObject" Target="../embeddings/oleObject6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76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75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78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7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7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84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88.w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91.wmf"/><Relationship Id="rId4" Type="http://schemas.openxmlformats.org/officeDocument/2006/relationships/oleObject" Target="../embeddings/oleObject84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86.bin"/><Relationship Id="rId4" Type="http://schemas.openxmlformats.org/officeDocument/2006/relationships/image" Target="../media/image9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87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98.wmf"/><Relationship Id="rId4" Type="http://schemas.openxmlformats.org/officeDocument/2006/relationships/oleObject" Target="../embeddings/oleObject88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91.bin"/><Relationship Id="rId5" Type="http://schemas.openxmlformats.org/officeDocument/2006/relationships/image" Target="../media/image100.wmf"/><Relationship Id="rId4" Type="http://schemas.openxmlformats.org/officeDocument/2006/relationships/oleObject" Target="../embeddings/oleObject90.bin"/><Relationship Id="rId9" Type="http://schemas.openxmlformats.org/officeDocument/2006/relationships/image" Target="../media/image10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9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93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9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0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96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111.wmf"/><Relationship Id="rId4" Type="http://schemas.openxmlformats.org/officeDocument/2006/relationships/image" Target="../media/image108.wmf"/><Relationship Id="rId9" Type="http://schemas.openxmlformats.org/officeDocument/2006/relationships/oleObject" Target="../embeddings/oleObject101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12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14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106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108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11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0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120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121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121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114.bin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11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1.bin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115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25.wmf"/><Relationship Id="rId4" Type="http://schemas.openxmlformats.org/officeDocument/2006/relationships/oleObject" Target="../embeddings/oleObject116.bin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117.bin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118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119.bin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4816" y="2160104"/>
            <a:ext cx="7211568" cy="1329137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Kutta</a:t>
            </a:r>
            <a:r>
              <a:rPr lang="en-US" dirty="0" smtClean="0">
                <a:latin typeface="Arial" charset="0"/>
                <a:cs typeface="Arial" charset="0"/>
              </a:rPr>
              <a:t> and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dirty="0" err="1" smtClean="0">
                <a:latin typeface="Arial" charset="0"/>
                <a:cs typeface="Arial" charset="0"/>
              </a:rPr>
              <a:t>Dormand</a:t>
            </a:r>
            <a:r>
              <a:rPr lang="en-US" dirty="0" smtClean="0">
                <a:latin typeface="Arial" charset="0"/>
                <a:cs typeface="Arial" charset="0"/>
              </a:rPr>
              <a:t>-Prince Methods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8104" y="4632960"/>
            <a:ext cx="3696050" cy="985962"/>
          </a:xfrm>
        </p:spPr>
        <p:txBody>
          <a:bodyPr/>
          <a:lstStyle/>
          <a:p>
            <a:pPr>
              <a:defRPr/>
            </a:pP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Douglas Wilhelm Harder, </a:t>
            </a:r>
            <a:r>
              <a:rPr lang="en-US" sz="1400" b="1" kern="0" dirty="0" err="1" smtClean="0">
                <a:latin typeface="Arial" pitchFamily="34" charset="0"/>
                <a:cs typeface="Arial" pitchFamily="34" charset="0"/>
              </a:rPr>
              <a:t>M.Math</a:t>
            </a: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. LEL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Department of Electrical and Computer Engineering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University of Waterloo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Waterloo, Ontario, Canada</a:t>
            </a:r>
          </a:p>
          <a:p>
            <a:pPr>
              <a:defRPr/>
            </a:pPr>
            <a:endParaRPr lang="en-US" sz="1200" kern="0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ece.uwaterloo.ca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dwharder@alumni.uwaterloo.ca</a:t>
            </a:r>
          </a:p>
          <a:p>
            <a:pPr>
              <a:defRPr/>
            </a:pPr>
            <a:endParaRPr lang="en-CA" sz="1000" dirty="0" smtClean="0"/>
          </a:p>
          <a:p>
            <a:pPr>
              <a:defRPr/>
            </a:pPr>
            <a:r>
              <a:rPr lang="en-CA" sz="1000" dirty="0" smtClean="0"/>
              <a:t>© 2012 by Douglas Wilhelm Harder.  Some rights reserved.</a:t>
            </a:r>
            <a:endParaRPr lang="en-US" sz="1000" kern="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Integration</a:t>
            </a:r>
          </a:p>
        </p:txBody>
      </p:sp>
      <p:sp>
        <p:nvSpPr>
          <p:cNvPr id="71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could take a weighted average of three points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This calculates the area of two trapezoids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7173" name="Picture 18" descr="C:\Users\dwharder\Desktop\b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450" y="2730500"/>
            <a:ext cx="3467100" cy="32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4" name="TextBox 6"/>
          <p:cNvSpPr txBox="1">
            <a:spLocks noChangeArrowheads="1"/>
          </p:cNvSpPr>
          <p:nvPr/>
        </p:nvSpPr>
        <p:spPr bwMode="auto">
          <a:xfrm>
            <a:off x="6300788" y="4149725"/>
            <a:ext cx="2209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The</a:t>
            </a:r>
            <a:r>
              <a:rPr lang="en-CA" i="1"/>
              <a:t> composite</a:t>
            </a:r>
          </a:p>
          <a:p>
            <a:r>
              <a:rPr lang="en-CA"/>
              <a:t>       trapezoidal rule</a:t>
            </a:r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/>
        </p:nvGraphicFramePr>
        <p:xfrm>
          <a:off x="338138" y="3005138"/>
          <a:ext cx="48641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4" imgW="3136680" imgH="469800" progId="Equation.DSMT4">
                  <p:embed/>
                </p:oleObj>
              </mc:Choice>
              <mc:Fallback>
                <p:oleObj name="Equation" r:id="rId4" imgW="313668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3005138"/>
                        <a:ext cx="4864100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5" name="TextBox 8"/>
          <p:cNvSpPr txBox="1">
            <a:spLocks noChangeArrowheads="1"/>
          </p:cNvSpPr>
          <p:nvPr/>
        </p:nvSpPr>
        <p:spPr bwMode="auto">
          <a:xfrm>
            <a:off x="5811838" y="5699125"/>
            <a:ext cx="488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" pitchFamily="18" charset="0"/>
              </a:rPr>
              <a:t>=</a:t>
            </a:r>
            <a:r>
              <a:rPr lang="en-CA" i="1">
                <a:latin typeface="Times" pitchFamily="18" charset="0"/>
              </a:rPr>
              <a:t> b</a:t>
            </a:r>
          </a:p>
        </p:txBody>
      </p:sp>
      <p:sp>
        <p:nvSpPr>
          <p:cNvPr id="7176" name="TextBox 9"/>
          <p:cNvSpPr txBox="1">
            <a:spLocks noChangeArrowheads="1"/>
          </p:cNvSpPr>
          <p:nvPr/>
        </p:nvSpPr>
        <p:spPr bwMode="auto">
          <a:xfrm>
            <a:off x="2932113" y="5699125"/>
            <a:ext cx="4873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" pitchFamily="18" charset="0"/>
              </a:rPr>
              <a:t>a</a:t>
            </a:r>
            <a:r>
              <a:rPr lang="en-CA">
                <a:latin typeface="Times" pitchFamily="18" charset="0"/>
              </a:rPr>
              <a:t> =</a:t>
            </a:r>
            <a:endParaRPr lang="en-CA" i="1">
              <a:latin typeface="Times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Integration</a:t>
            </a:r>
          </a:p>
        </p:txBody>
      </p:sp>
      <p:sp>
        <p:nvSpPr>
          <p:cNvPr id="819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 better approximation is to give more weight to the mid point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This calculates the area under the interpolating quadratic function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8197" name="Picture 21" descr="C:\Users\dwharder\Desktop\b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450" y="2730500"/>
            <a:ext cx="3467100" cy="32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8" name="TextBox 7"/>
          <p:cNvSpPr txBox="1">
            <a:spLocks noChangeArrowheads="1"/>
          </p:cNvSpPr>
          <p:nvPr/>
        </p:nvSpPr>
        <p:spPr bwMode="auto">
          <a:xfrm>
            <a:off x="6300788" y="4149725"/>
            <a:ext cx="16938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/>
              <a:t>Simpson’s </a:t>
            </a:r>
            <a:r>
              <a:rPr lang="en-CA"/>
              <a:t>rule</a:t>
            </a:r>
          </a:p>
        </p:txBody>
      </p:sp>
      <p:graphicFrame>
        <p:nvGraphicFramePr>
          <p:cNvPr id="8194" name="Object 3"/>
          <p:cNvGraphicFramePr>
            <a:graphicFrameLocks noChangeAspect="1"/>
          </p:cNvGraphicFramePr>
          <p:nvPr/>
        </p:nvGraphicFramePr>
        <p:xfrm>
          <a:off x="339730" y="3005138"/>
          <a:ext cx="48641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1" name="Equation" r:id="rId4" imgW="3136680" imgH="469800" progId="Equation.DSMT4">
                  <p:embed/>
                </p:oleObj>
              </mc:Choice>
              <mc:Fallback>
                <p:oleObj name="Equation" r:id="rId4" imgW="313668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30" y="3005138"/>
                        <a:ext cx="4864100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TextBox 9"/>
          <p:cNvSpPr txBox="1">
            <a:spLocks noChangeArrowheads="1"/>
          </p:cNvSpPr>
          <p:nvPr/>
        </p:nvSpPr>
        <p:spPr bwMode="auto">
          <a:xfrm>
            <a:off x="5811838" y="5699125"/>
            <a:ext cx="488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" pitchFamily="18" charset="0"/>
              </a:rPr>
              <a:t>=</a:t>
            </a:r>
            <a:r>
              <a:rPr lang="en-CA" i="1">
                <a:latin typeface="Times" pitchFamily="18" charset="0"/>
              </a:rPr>
              <a:t> b</a:t>
            </a:r>
          </a:p>
        </p:txBody>
      </p:sp>
      <p:sp>
        <p:nvSpPr>
          <p:cNvPr id="8200" name="TextBox 10"/>
          <p:cNvSpPr txBox="1">
            <a:spLocks noChangeArrowheads="1"/>
          </p:cNvSpPr>
          <p:nvPr/>
        </p:nvSpPr>
        <p:spPr bwMode="auto">
          <a:xfrm>
            <a:off x="2932113" y="5699125"/>
            <a:ext cx="4873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" pitchFamily="18" charset="0"/>
              </a:rPr>
              <a:t>a</a:t>
            </a:r>
            <a:r>
              <a:rPr lang="en-CA">
                <a:latin typeface="Times" pitchFamily="18" charset="0"/>
              </a:rPr>
              <a:t> =</a:t>
            </a:r>
            <a:endParaRPr lang="en-CA" i="1">
              <a:latin typeface="Times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Integration</a:t>
            </a:r>
          </a:p>
        </p:txBody>
      </p:sp>
      <p:sp>
        <p:nvSpPr>
          <p:cNvPr id="92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can increase the number of points and use other weights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This calculates the area under the interpolating quadratic function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9221" name="Picture 19" descr="C:\Users\dwharder\Desktop\b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450" y="2730500"/>
            <a:ext cx="3467100" cy="32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6300788" y="4149725"/>
            <a:ext cx="19907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Simpson’s </a:t>
            </a:r>
            <a:r>
              <a:rPr lang="en-CA" baseline="30000"/>
              <a:t>3</a:t>
            </a:r>
            <a:r>
              <a:rPr lang="en-CA"/>
              <a:t>/</a:t>
            </a:r>
            <a:r>
              <a:rPr lang="en-CA" baseline="-25000"/>
              <a:t>8</a:t>
            </a:r>
            <a:r>
              <a:rPr lang="en-CA"/>
              <a:t> rule</a:t>
            </a:r>
          </a:p>
        </p:txBody>
      </p:sp>
      <p:graphicFrame>
        <p:nvGraphicFramePr>
          <p:cNvPr id="9218" name="Object 3"/>
          <p:cNvGraphicFramePr>
            <a:graphicFrameLocks noChangeAspect="1"/>
          </p:cNvGraphicFramePr>
          <p:nvPr/>
        </p:nvGraphicFramePr>
        <p:xfrm>
          <a:off x="338667" y="3005138"/>
          <a:ext cx="1103312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Equation" r:id="rId4" imgW="711000" imgH="469800" progId="Equation.DSMT4">
                  <p:embed/>
                </p:oleObj>
              </mc:Choice>
              <mc:Fallback>
                <p:oleObj name="Equation" r:id="rId4" imgW="7110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667" y="3005138"/>
                        <a:ext cx="1103312" cy="728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Box 10"/>
          <p:cNvSpPr txBox="1">
            <a:spLocks noChangeArrowheads="1"/>
          </p:cNvSpPr>
          <p:nvPr/>
        </p:nvSpPr>
        <p:spPr bwMode="auto">
          <a:xfrm>
            <a:off x="5811838" y="5699125"/>
            <a:ext cx="488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" pitchFamily="18" charset="0"/>
              </a:rPr>
              <a:t>=</a:t>
            </a:r>
            <a:r>
              <a:rPr lang="en-CA" i="1">
                <a:latin typeface="Times" pitchFamily="18" charset="0"/>
              </a:rPr>
              <a:t> b</a:t>
            </a:r>
          </a:p>
        </p:txBody>
      </p:sp>
      <p:sp>
        <p:nvSpPr>
          <p:cNvPr id="9224" name="TextBox 11"/>
          <p:cNvSpPr txBox="1">
            <a:spLocks noChangeArrowheads="1"/>
          </p:cNvSpPr>
          <p:nvPr/>
        </p:nvSpPr>
        <p:spPr bwMode="auto">
          <a:xfrm>
            <a:off x="2932113" y="5699125"/>
            <a:ext cx="4873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" pitchFamily="18" charset="0"/>
              </a:rPr>
              <a:t>a</a:t>
            </a:r>
            <a:r>
              <a:rPr lang="en-CA">
                <a:latin typeface="Times" pitchFamily="18" charset="0"/>
              </a:rPr>
              <a:t> =</a:t>
            </a:r>
            <a:endParaRPr lang="en-CA" i="1">
              <a:latin typeface="Times" pitchFamily="18" charset="0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/>
        </p:nvGraphicFramePr>
        <p:xfrm>
          <a:off x="1404407" y="3078589"/>
          <a:ext cx="3777193" cy="536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Equation" r:id="rId6" imgW="3035160" imgH="431640" progId="Equation.DSMT4">
                  <p:embed/>
                </p:oleObj>
              </mc:Choice>
              <mc:Fallback>
                <p:oleObj name="Equation" r:id="rId6" imgW="3035160" imgH="4316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4407" y="3078589"/>
                        <a:ext cx="3777193" cy="53650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Initial-value Problems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will use the same weighted average idea to find better approximations of an initial-value problem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the last laboratory, we saw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Euler’s method</a:t>
            </a:r>
          </a:p>
          <a:p>
            <a:pPr lvl="1"/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this laboratory, we will see: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dirty="0" err="1" smtClean="0">
                <a:latin typeface="Arial" charset="0"/>
                <a:cs typeface="Arial" charset="0"/>
              </a:rPr>
              <a:t>Dormand</a:t>
            </a:r>
            <a:r>
              <a:rPr lang="en-US" dirty="0" smtClean="0">
                <a:latin typeface="Arial" charset="0"/>
                <a:cs typeface="Arial" charset="0"/>
              </a:rPr>
              <a:t>-Prince method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Both use weighted averages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Initial-value Problems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Recall that given a 1</a:t>
            </a:r>
            <a:r>
              <a:rPr lang="en-US" baseline="30000" dirty="0" smtClean="0">
                <a:latin typeface="Arial" charset="0"/>
                <a:cs typeface="Arial" charset="0"/>
              </a:rPr>
              <a:t>st</a:t>
            </a:r>
            <a:r>
              <a:rPr lang="en-US" dirty="0" smtClean="0">
                <a:latin typeface="Arial" charset="0"/>
                <a:cs typeface="Arial" charset="0"/>
              </a:rPr>
              <a:t>-order ordinary-differential equation and an initial condition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Then, given an initial condition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would like to approximate a solution</a:t>
            </a:r>
          </a:p>
        </p:txBody>
      </p:sp>
      <p:graphicFrame>
        <p:nvGraphicFramePr>
          <p:cNvPr id="10243" name="Object 5"/>
          <p:cNvGraphicFramePr>
            <a:graphicFrameLocks noChangeAspect="1"/>
          </p:cNvGraphicFramePr>
          <p:nvPr/>
        </p:nvGraphicFramePr>
        <p:xfrm>
          <a:off x="3244850" y="2444750"/>
          <a:ext cx="2112963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6" name="Equation" r:id="rId4" imgW="1206360" imgH="266400" progId="Equation.DSMT4">
                  <p:embed/>
                </p:oleObj>
              </mc:Choice>
              <mc:Fallback>
                <p:oleObj name="Equation" r:id="rId4" imgW="1206360" imgH="266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444750"/>
                        <a:ext cx="2112963" cy="468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9" name="Object 5"/>
          <p:cNvGraphicFramePr>
            <a:graphicFrameLocks noChangeAspect="1"/>
          </p:cNvGraphicFramePr>
          <p:nvPr/>
        </p:nvGraphicFramePr>
        <p:xfrm>
          <a:off x="3754438" y="3727450"/>
          <a:ext cx="11350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7" name="Equation" r:id="rId6" imgW="647640" imgH="253800" progId="Equation.DSMT4">
                  <p:embed/>
                </p:oleObj>
              </mc:Choice>
              <mc:Fallback>
                <p:oleObj name="Equation" r:id="rId6" imgW="647640" imgH="25380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438" y="3727450"/>
                        <a:ext cx="1135062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Initial-value Problems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example, consider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23556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0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0" descr="C:\Users\dwharder\Desktop\t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Initial-value Problems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example, consider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23556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3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9" descr="C:\Users\dwharder\Desktop\t2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Euler’s Method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Euler’s method approximates the slope by taking one sample: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slope is then used to approximate the next point: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3695172" y="3375103"/>
          <a:ext cx="1622303" cy="399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2" name="Equation" r:id="rId4" imgW="927000" imgH="228600" progId="Equation.DSMT4">
                  <p:embed/>
                </p:oleObj>
              </mc:Choice>
              <mc:Fallback>
                <p:oleObj name="Equation" r:id="rId4" imgW="927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172" y="3375103"/>
                        <a:ext cx="1622303" cy="39944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5"/>
          <p:cNvGraphicFramePr>
            <a:graphicFrameLocks noChangeAspect="1"/>
          </p:cNvGraphicFramePr>
          <p:nvPr/>
        </p:nvGraphicFramePr>
        <p:xfrm>
          <a:off x="2116668" y="2011398"/>
          <a:ext cx="1578504" cy="444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3" name="Equation" r:id="rId6" imgW="901440" imgH="253800" progId="Equation.DSMT4">
                  <p:embed/>
                </p:oleObj>
              </mc:Choice>
              <mc:Fallback>
                <p:oleObj name="Equation" r:id="rId6" imgW="901440" imgH="25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668" y="2011398"/>
                        <a:ext cx="1578504" cy="4449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Euler’s Method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our example, if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0.5</a:t>
            </a:r>
            <a:r>
              <a:rPr lang="en-US" dirty="0" smtClean="0">
                <a:latin typeface="Arial" charset="0"/>
                <a:cs typeface="Arial" charset="0"/>
              </a:rPr>
              <a:t>, we would calculate this slope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23556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1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C:\Users\dwharder\Desktop\t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Euler’s Method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follow this slope a distance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0.5</a:t>
            </a:r>
            <a:r>
              <a:rPr lang="en-US" dirty="0" smtClean="0">
                <a:latin typeface="Arial" charset="0"/>
                <a:cs typeface="Arial" charset="0"/>
              </a:rPr>
              <a:t> out: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23556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0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7" descr="C:\Users\dwharder\Desktop\t4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65891" name="Object 4"/>
          <p:cNvGraphicFramePr>
            <a:graphicFrameLocks noChangeAspect="1"/>
          </p:cNvGraphicFramePr>
          <p:nvPr/>
        </p:nvGraphicFramePr>
        <p:xfrm>
          <a:off x="5953628" y="2490788"/>
          <a:ext cx="29559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01" name="Equation" r:id="rId7" imgW="1688760" imgH="482400" progId="Equation.DSMT4">
                  <p:embed/>
                </p:oleObj>
              </mc:Choice>
              <mc:Fallback>
                <p:oleObj name="Equation" r:id="rId7" imgW="168876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628" y="2490788"/>
                        <a:ext cx="2955925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topic discusses advanced numerical solutions to initial value problems: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Weighted averages and integration techniques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4</a:t>
            </a:r>
            <a:r>
              <a:rPr lang="en-US" baseline="30000" smtClean="0">
                <a:latin typeface="Arial" charset="0"/>
                <a:cs typeface="Arial" charset="0"/>
              </a:rPr>
              <a:t>th</a:t>
            </a:r>
            <a:r>
              <a:rPr lang="en-US" smtClean="0">
                <a:latin typeface="Arial" charset="0"/>
                <a:cs typeface="Arial" charset="0"/>
              </a:rPr>
              <a:t>-order Runge Kutta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Adaptive methods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Dormand-Prince method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The Matlab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ode45</a:t>
            </a:r>
            <a:r>
              <a:rPr lang="en-US" smtClean="0">
                <a:latin typeface="Arial" charset="0"/>
                <a:cs typeface="Arial" charset="0"/>
              </a:rPr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Euler’s Method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approximation is not great if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Arial" charset="0"/>
                <a:cs typeface="Arial" charset="0"/>
              </a:rPr>
              <a:t> is too large: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23556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9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6" descr="C:\Users\dwharder\Desktop\t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 approximates the slope by taking two samples: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average of the two slopes is used to approximate the next point: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3511551" y="4149724"/>
          <a:ext cx="2074862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8" name="Equation" r:id="rId4" imgW="1307880" imgH="393480" progId="Equation.DSMT4">
                  <p:embed/>
                </p:oleObj>
              </mc:Choice>
              <mc:Fallback>
                <p:oleObj name="Equation" r:id="rId4" imgW="130788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1551" y="4149724"/>
                        <a:ext cx="2074862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3211513" y="2125663"/>
          <a:ext cx="2374900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Equation" r:id="rId6" imgW="1498320" imgH="507960" progId="Equation.DSMT4">
                  <p:embed/>
                </p:oleObj>
              </mc:Choice>
              <mc:Fallback>
                <p:oleObj name="Equation" r:id="rId6" imgW="1498320" imgH="507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513" y="2125663"/>
                        <a:ext cx="2374900" cy="80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</a:t>
            </a:r>
            <a:r>
              <a:rPr lang="en-US" dirty="0" smtClean="0">
                <a:latin typeface="Arial" charset="0"/>
                <a:cs typeface="Arial" charset="0"/>
              </a:rPr>
              <a:t> For </a:t>
            </a:r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method, we calculate a second slope: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5" descr="C:\Users\dwharder\Desktop\t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67938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9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0" name="Object 4"/>
          <p:cNvGraphicFramePr>
            <a:graphicFrameLocks noChangeAspect="1"/>
          </p:cNvGraphicFramePr>
          <p:nvPr/>
        </p:nvGraphicFramePr>
        <p:xfrm>
          <a:off x="6306391" y="2774950"/>
          <a:ext cx="2711450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50" name="Equation" r:id="rId6" imgW="1549080" imgH="939600" progId="Equation.DSMT4">
                  <p:embed/>
                </p:oleObj>
              </mc:Choice>
              <mc:Fallback>
                <p:oleObj name="Equation" r:id="rId6" imgW="1549080" imgH="939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6391" y="2774950"/>
                        <a:ext cx="2711450" cy="164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</a:t>
            </a:r>
            <a:r>
              <a:rPr lang="en-US" dirty="0" smtClean="0">
                <a:latin typeface="Arial" charset="0"/>
                <a:cs typeface="Arial" charset="0"/>
              </a:rPr>
              <a:t> Take the average, and follow this average slope out: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4" descr="C:\Users\dwharder\Desktop\t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68962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7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3" name="Object 4"/>
          <p:cNvGraphicFramePr>
            <a:graphicFrameLocks noChangeAspect="1"/>
          </p:cNvGraphicFramePr>
          <p:nvPr/>
        </p:nvGraphicFramePr>
        <p:xfrm>
          <a:off x="6412706" y="2714960"/>
          <a:ext cx="2667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8" name="Equation" r:id="rId6" imgW="1523880" imgH="609480" progId="Equation.DSMT4">
                  <p:embed/>
                </p:oleObj>
              </mc:Choice>
              <mc:Fallback>
                <p:oleObj name="Equation" r:id="rId6" imgW="1523880" imgH="609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2706" y="2714960"/>
                        <a:ext cx="26670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4" name="Object 3"/>
          <p:cNvGraphicFramePr>
            <a:graphicFrameLocks noChangeAspect="1"/>
          </p:cNvGraphicFramePr>
          <p:nvPr/>
        </p:nvGraphicFramePr>
        <p:xfrm>
          <a:off x="6527336" y="4254249"/>
          <a:ext cx="243205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9" name="Equation" r:id="rId8" imgW="1536480" imgH="736560" progId="Equation.DSMT4">
                  <p:embed/>
                </p:oleObj>
              </mc:Choice>
              <mc:Fallback>
                <p:oleObj name="Equation" r:id="rId8" imgW="1536480" imgH="7365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336" y="4254249"/>
                        <a:ext cx="2432050" cy="1165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</a:t>
            </a:r>
            <a:r>
              <a:rPr lang="en-US" dirty="0" smtClean="0">
                <a:latin typeface="Arial" charset="0"/>
                <a:cs typeface="Arial" charset="0"/>
              </a:rPr>
              <a:t> The approximation is better than Euler’s method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3" descr="C:\Users\dwharder\Desktop\t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69986" name="Object 4"/>
          <p:cNvGraphicFramePr>
            <a:graphicFrameLocks noChangeAspect="1"/>
          </p:cNvGraphicFramePr>
          <p:nvPr/>
        </p:nvGraphicFramePr>
        <p:xfrm>
          <a:off x="6411913" y="2714625"/>
          <a:ext cx="2667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6" name="Equation" r:id="rId4" imgW="1523880" imgH="609480" progId="Equation.DSMT4">
                  <p:embed/>
                </p:oleObj>
              </mc:Choice>
              <mc:Fallback>
                <p:oleObj name="Equation" r:id="rId4" imgW="1523880" imgH="609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1913" y="2714625"/>
                        <a:ext cx="2667000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9987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997" name="Equation" r:id="rId6" imgW="1676160" imgH="533160" progId="Equation.DSMT4">
                  <p:embed/>
                </p:oleObj>
              </mc:Choice>
              <mc:Fallback>
                <p:oleObj name="Equation" r:id="rId6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Mid-point Method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One idea we did not look at was the midpoint method: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Use Euler’s method to find in the slope in the middle with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second slope is then used to approximate the next point: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3910013" y="4359275"/>
          <a:ext cx="15128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Equation" r:id="rId4" imgW="952200" imgH="228600" progId="Equation.DSMT4">
                  <p:embed/>
                </p:oleObj>
              </mc:Choice>
              <mc:Fallback>
                <p:oleObj name="Equation" r:id="rId4" imgW="9522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4359275"/>
                        <a:ext cx="15128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3200400" y="2564017"/>
          <a:ext cx="3541713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Equation" r:id="rId6" imgW="2234880" imgH="711000" progId="Equation.DSMT4">
                  <p:embed/>
                </p:oleObj>
              </mc:Choice>
              <mc:Fallback>
                <p:oleObj name="Equation" r:id="rId6" imgW="2234880" imgH="71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564017"/>
                        <a:ext cx="3541713" cy="1125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3" name="Picture 5" descr="C:\Users\dwharder\Desktop\t2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Mid-point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Use Euler’s method to find a point going out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CA" dirty="0" smtClean="0"/>
              <a:t>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171012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3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4" name="Object 3"/>
          <p:cNvGraphicFramePr>
            <a:graphicFrameLocks noChangeAspect="1"/>
          </p:cNvGraphicFramePr>
          <p:nvPr/>
        </p:nvGraphicFramePr>
        <p:xfrm>
          <a:off x="6396328" y="3132639"/>
          <a:ext cx="2635250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4" name="Equation" r:id="rId6" imgW="1663560" imgH="965160" progId="Equation.DSMT4">
                  <p:embed/>
                </p:oleObj>
              </mc:Choice>
              <mc:Fallback>
                <p:oleObj name="Equation" r:id="rId6" imgW="1663560" imgH="965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6328" y="3132639"/>
                        <a:ext cx="2635250" cy="152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Mid-point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Calculate the slope and use this to approximate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(0.5)</a:t>
            </a:r>
            <a:r>
              <a:rPr lang="en-CA" dirty="0" smtClean="0"/>
              <a:t>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171012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8" name="Equation" r:id="rId3" imgW="1676160" imgH="533160" progId="Equation.DSMT4">
                  <p:embed/>
                </p:oleObj>
              </mc:Choice>
              <mc:Fallback>
                <p:oleObj name="Equation" r:id="rId3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1010" name="Picture 2" descr="C:\Users\dwharder\Desktop\t20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73059" name="Object 3"/>
          <p:cNvGraphicFramePr>
            <a:graphicFrameLocks noChangeAspect="1"/>
          </p:cNvGraphicFramePr>
          <p:nvPr/>
        </p:nvGraphicFramePr>
        <p:xfrm>
          <a:off x="5417053" y="2482018"/>
          <a:ext cx="331787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9" name="Equation" r:id="rId6" imgW="2095200" imgH="482400" progId="Equation.DSMT4">
                  <p:embed/>
                </p:oleObj>
              </mc:Choice>
              <mc:Fallback>
                <p:oleObj name="Equation" r:id="rId6" imgW="209520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7053" y="2482018"/>
                        <a:ext cx="3317875" cy="763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0" name="Picture 2" descr="C:\Users\dwharder\Desktop\t2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pic>
        <p:nvPicPr>
          <p:cNvPr id="171011" name="Picture 3" descr="C:\Users\dwharder\Desktop\t2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Mid-point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The approximation is better than </a:t>
            </a:r>
            <a:r>
              <a:rPr lang="en-CA" dirty="0" err="1" smtClean="0"/>
              <a:t>Heun’s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171012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9" name="Equation" r:id="rId5" imgW="1676160" imgH="533160" progId="Equation.DSMT4">
                  <p:embed/>
                </p:oleObj>
              </mc:Choice>
              <mc:Fallback>
                <p:oleObj name="Equation" r:id="rId5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 err="1" smtClean="0">
                <a:latin typeface="Arial" charset="0"/>
                <a:cs typeface="Arial" charset="0"/>
              </a:rPr>
              <a:t>Kutta</a:t>
            </a:r>
            <a:r>
              <a:rPr lang="en-US" dirty="0" smtClean="0">
                <a:latin typeface="Arial" charset="0"/>
                <a:cs typeface="Arial" charset="0"/>
              </a:rPr>
              <a:t> method is similar; again, starting at the midpoint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5362" name="Object 7"/>
          <p:cNvGraphicFramePr>
            <a:graphicFrameLocks noChangeAspect="1"/>
          </p:cNvGraphicFramePr>
          <p:nvPr/>
        </p:nvGraphicFramePr>
        <p:xfrm>
          <a:off x="2024063" y="2374900"/>
          <a:ext cx="2801937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Equation" r:id="rId4" imgW="1765080" imgH="507960" progId="Equation.DSMT4">
                  <p:embed/>
                </p:oleObj>
              </mc:Choice>
              <mc:Fallback>
                <p:oleObj name="Equation" r:id="rId4" imgW="1765080" imgH="5079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4063" y="2374900"/>
                        <a:ext cx="2801937" cy="808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Outcomes Based Learning Objectives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By the end of this laboratory, you will: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Understand the 4</a:t>
            </a:r>
            <a:r>
              <a:rPr lang="en-CA" baseline="30000" smtClean="0">
                <a:latin typeface="Arial" charset="0"/>
                <a:cs typeface="Arial" charset="0"/>
              </a:rPr>
              <a:t>th</a:t>
            </a:r>
            <a:r>
              <a:rPr lang="en-CA" smtClean="0">
                <a:latin typeface="Arial" charset="0"/>
                <a:cs typeface="Arial" charset="0"/>
              </a:rPr>
              <a:t>-order Runge-Kutta method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Comprehend why adaptive methods are required to reduce the error but also reduce the effort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Understand the algorithm for the Dormand-Prince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However, we then sample the mid-point again: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6386" name="Object 7"/>
          <p:cNvGraphicFramePr>
            <a:graphicFrameLocks noChangeAspect="1"/>
          </p:cNvGraphicFramePr>
          <p:nvPr/>
        </p:nvGraphicFramePr>
        <p:xfrm>
          <a:off x="2025650" y="2382838"/>
          <a:ext cx="2822575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3" name="Equation" r:id="rId4" imgW="1777680" imgH="761760" progId="Equation.DSMT4">
                  <p:embed/>
                </p:oleObj>
              </mc:Choice>
              <mc:Fallback>
                <p:oleObj name="Equation" r:id="rId4" imgW="1777680" imgH="7617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2382838"/>
                        <a:ext cx="2822575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use this 3</a:t>
            </a:r>
            <a:r>
              <a:rPr lang="en-US" baseline="30000" dirty="0" smtClean="0">
                <a:latin typeface="Arial" charset="0"/>
                <a:cs typeface="Arial" charset="0"/>
              </a:rPr>
              <a:t>rd</a:t>
            </a:r>
            <a:r>
              <a:rPr lang="en-US" dirty="0" smtClean="0">
                <a:latin typeface="Arial" charset="0"/>
                <a:cs typeface="Arial" charset="0"/>
              </a:rPr>
              <a:t> slope to find a point at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410" name="Object 7"/>
          <p:cNvGraphicFramePr>
            <a:graphicFrameLocks noChangeAspect="1"/>
          </p:cNvGraphicFramePr>
          <p:nvPr/>
        </p:nvGraphicFramePr>
        <p:xfrm>
          <a:off x="2025650" y="2381778"/>
          <a:ext cx="2822575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7" name="Equation" r:id="rId4" imgW="1777680" imgH="1015920" progId="Equation.DSMT4">
                  <p:embed/>
                </p:oleObj>
              </mc:Choice>
              <mc:Fallback>
                <p:oleObj name="Equation" r:id="rId4" imgW="1777680" imgH="10159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2381778"/>
                        <a:ext cx="2822575" cy="161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</p:txBody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then use a weighted average of these four slopes</a:t>
            </a:r>
            <a:br>
              <a:rPr lang="en-US" dirty="0" smtClean="0">
                <a:latin typeface="Arial" charset="0"/>
                <a:cs typeface="Arial" charset="0"/>
              </a:rPr>
            </a:b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dirty="0" smtClean="0">
                <a:latin typeface="Arial" charset="0"/>
                <a:cs typeface="Arial" charset="0"/>
              </a:rPr>
              <a:t>	 and approximate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Compare with </a:t>
            </a:r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9458" name="Object 4"/>
          <p:cNvGraphicFramePr>
            <a:graphicFrameLocks noChangeAspect="1"/>
          </p:cNvGraphicFramePr>
          <p:nvPr/>
        </p:nvGraphicFramePr>
        <p:xfrm>
          <a:off x="2124075" y="5457825"/>
          <a:ext cx="2378075" cy="80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1" name="Equation" r:id="rId4" imgW="1498320" imgH="507960" progId="Equation.DSMT4">
                  <p:embed/>
                </p:oleObj>
              </mc:Choice>
              <mc:Fallback>
                <p:oleObj name="Equation" r:id="rId4" imgW="1498320" imgH="5079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457825"/>
                        <a:ext cx="2378075" cy="808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5"/>
          <p:cNvGraphicFramePr>
            <a:graphicFrameLocks noChangeAspect="1"/>
          </p:cNvGraphicFramePr>
          <p:nvPr/>
        </p:nvGraphicFramePr>
        <p:xfrm>
          <a:off x="4932363" y="5805488"/>
          <a:ext cx="25209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2" name="Equation" r:id="rId6" imgW="1587240" imgH="253800" progId="Equation.DSMT4">
                  <p:embed/>
                </p:oleObj>
              </mc:Choice>
              <mc:Fallback>
                <p:oleObj name="Equation" r:id="rId6" imgW="1587240" imgH="25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5805488"/>
                        <a:ext cx="252095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9"/>
          <p:cNvGraphicFramePr>
            <a:graphicFrameLocks noChangeAspect="1"/>
          </p:cNvGraphicFramePr>
          <p:nvPr/>
        </p:nvGraphicFramePr>
        <p:xfrm>
          <a:off x="3446463" y="4206875"/>
          <a:ext cx="37480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3" name="Equation" r:id="rId8" imgW="2361960" imgH="253800" progId="Equation.DSMT4">
                  <p:embed/>
                </p:oleObj>
              </mc:Choice>
              <mc:Fallback>
                <p:oleObj name="Equation" r:id="rId8" imgW="2361960" imgH="253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6463" y="4206875"/>
                        <a:ext cx="37480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32774" name="Object 7"/>
          <p:cNvGraphicFramePr>
            <a:graphicFrameLocks noChangeAspect="1"/>
          </p:cNvGraphicFramePr>
          <p:nvPr/>
        </p:nvGraphicFramePr>
        <p:xfrm>
          <a:off x="2025650" y="2382838"/>
          <a:ext cx="2820988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4" name="Equation" r:id="rId10" imgW="1777680" imgH="1015920" progId="Equation.DSMT4">
                  <p:embed/>
                </p:oleObj>
              </mc:Choice>
              <mc:Fallback>
                <p:oleObj name="Equation" r:id="rId10" imgW="1777680" imgH="10159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5650" y="2382838"/>
                        <a:ext cx="2820988" cy="161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Follow the slope to the mid-point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2" descr="C:\Users\dwharder\Desktop\t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78178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3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Determine this slope,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/>
              <a:t>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20" descr="C:\Users\dwharder\Desktop\t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79202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07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Follow the slope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/>
              <a:t> out a distance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/2</a:t>
            </a:r>
            <a:r>
              <a:rPr lang="en-CA" dirty="0" smtClean="0"/>
              <a:t>: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19" descr="C:\Users\dwharder\Desktop\t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80226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1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Determine this slope,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dirty="0" smtClean="0"/>
              <a:t>: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18" descr="C:\Users\dwharder\Desktop\t1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81250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5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Follow the slope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dirty="0" smtClean="0"/>
              <a:t> out a distance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/>
              <a:t>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17" descr="C:\Users\dwharder\Desktop\t1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82274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9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 Determine this slope,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 dirty="0" smtClean="0"/>
              <a:t>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16" descr="C:\Users\dwharder\Desktop\t1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8574"/>
            <a:ext cx="3705225" cy="3695700"/>
          </a:xfrm>
          <a:prstGeom prst="rect">
            <a:avLst/>
          </a:prstGeom>
          <a:noFill/>
        </p:spPr>
      </p:pic>
      <p:graphicFrame>
        <p:nvGraphicFramePr>
          <p:cNvPr id="183298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3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3" name="Picture 3" descr="C:\Users\dwharder\Desktop\t1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Take a weighted average of the four slopes: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185346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7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Weighted Averages</a:t>
            </a:r>
          </a:p>
        </p:txBody>
      </p:sp>
      <p:sp>
        <p:nvSpPr>
          <p:cNvPr id="102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average of five numbers </a:t>
            </a:r>
            <a:r>
              <a:rPr lang="en-CA" i="1" dirty="0" smtClean="0">
                <a:latin typeface="Times" pitchFamily="18" charset="0"/>
                <a:cs typeface="Arial" charset="0"/>
              </a:rPr>
              <a:t>x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r>
              <a:rPr lang="en-CA" i="1" dirty="0" smtClean="0">
                <a:latin typeface="Times" pitchFamily="18" charset="0"/>
                <a:cs typeface="Arial" charset="0"/>
              </a:rPr>
              <a:t> x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2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r>
              <a:rPr lang="en-CA" i="1" dirty="0" smtClean="0">
                <a:latin typeface="Times" pitchFamily="18" charset="0"/>
                <a:cs typeface="Arial" charset="0"/>
              </a:rPr>
              <a:t> x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3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r>
              <a:rPr lang="en-CA" i="1" dirty="0" smtClean="0">
                <a:latin typeface="Times" pitchFamily="18" charset="0"/>
                <a:cs typeface="Arial" charset="0"/>
              </a:rPr>
              <a:t> x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4</a:t>
            </a:r>
            <a:r>
              <a:rPr lang="en-CA" dirty="0" smtClean="0">
                <a:latin typeface="Arial" charset="0"/>
                <a:cs typeface="Arial" charset="0"/>
              </a:rPr>
              <a:t>, and</a:t>
            </a:r>
            <a:r>
              <a:rPr lang="en-CA" i="1" dirty="0" smtClean="0">
                <a:latin typeface="Times" pitchFamily="18" charset="0"/>
                <a:cs typeface="Arial" charset="0"/>
              </a:rPr>
              <a:t> x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5</a:t>
            </a:r>
            <a:r>
              <a:rPr lang="en-CA" dirty="0" smtClean="0">
                <a:latin typeface="Arial" charset="0"/>
                <a:cs typeface="Arial" charset="0"/>
              </a:rPr>
              <a:t>  is: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Suppose these were project grades and the last two projects had twice the weight of the other projects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We can calculate the following </a:t>
            </a:r>
            <a:r>
              <a:rPr lang="en-CA" i="1" dirty="0" smtClean="0">
                <a:latin typeface="Arial" charset="0"/>
                <a:cs typeface="Arial" charset="0"/>
              </a:rPr>
              <a:t>weighted average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085975" y="2060575"/>
          <a:ext cx="55149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Equation" r:id="rId3" imgW="3263760" imgH="393480" progId="Equation.DSMT4">
                  <p:embed/>
                </p:oleObj>
              </mc:Choice>
              <mc:Fallback>
                <p:oleObj name="Equation" r:id="rId3" imgW="3263760" imgH="39348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5975" y="2060575"/>
                        <a:ext cx="551497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421063" y="4218994"/>
          <a:ext cx="2833687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Equation" r:id="rId5" imgW="1676160" imgH="228600" progId="Equation.DSMT4">
                  <p:embed/>
                </p:oleObj>
              </mc:Choice>
              <mc:Fallback>
                <p:oleObj name="Equation" r:id="rId5" imgW="167616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1063" y="4218994"/>
                        <a:ext cx="2833687" cy="385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C:\Users\dwharder\Desktop\t1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The approximation looks pretty good: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185346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1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Let’s compare the approximations: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sz="2000" dirty="0" smtClean="0"/>
          </a:p>
          <a:p>
            <a:pPr>
              <a:buNone/>
            </a:pPr>
            <a:endParaRPr lang="en-CA" sz="2000" dirty="0" smtClean="0"/>
          </a:p>
          <a:p>
            <a:pPr>
              <a:buNone/>
            </a:pPr>
            <a:r>
              <a:rPr lang="en-CA" sz="2000" dirty="0" smtClean="0"/>
              <a:t>	Euler:			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0.5</a:t>
            </a:r>
          </a:p>
          <a:p>
            <a:pPr>
              <a:buNone/>
            </a:pPr>
            <a:r>
              <a:rPr lang="en-CA" sz="2000" dirty="0" smtClean="0"/>
              <a:t>	</a:t>
            </a:r>
            <a:r>
              <a:rPr lang="en-CA" sz="2000" dirty="0" err="1" smtClean="0"/>
              <a:t>Heun</a:t>
            </a:r>
            <a:r>
              <a:rPr lang="en-CA" sz="2000" dirty="0" smtClean="0"/>
              <a:t>:			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0.71875</a:t>
            </a:r>
          </a:p>
          <a:p>
            <a:pPr>
              <a:buNone/>
            </a:pPr>
            <a:r>
              <a:rPr lang="en-CA" sz="2000" dirty="0" smtClean="0"/>
              <a:t>	Mid-point:		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0.7890625</a:t>
            </a:r>
          </a:p>
          <a:p>
            <a:pPr>
              <a:buNone/>
            </a:pPr>
            <a:r>
              <a:rPr lang="en-CA" sz="2000" dirty="0" smtClean="0"/>
              <a:t>	4</a:t>
            </a:r>
            <a:r>
              <a:rPr lang="en-CA" sz="2000" baseline="30000" dirty="0" smtClean="0"/>
              <a:t>th</a:t>
            </a:r>
            <a:r>
              <a:rPr lang="en-CA" sz="2000" dirty="0" smtClean="0"/>
              <a:t>-order R-K:	</a:t>
            </a:r>
            <a:r>
              <a:rPr lang="en-CA" sz="2000" dirty="0" smtClean="0">
                <a:latin typeface="Times New Roman" pitchFamily="18" charset="0"/>
                <a:cs typeface="Times New Roman" pitchFamily="18" charset="0"/>
              </a:rPr>
              <a:t>0.79620615641666</a:t>
            </a:r>
            <a:r>
              <a:rPr lang="en-CA" sz="2000" dirty="0" smtClean="0"/>
              <a:t>···</a:t>
            </a:r>
            <a:endParaRPr lang="en-CA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CA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184322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2" name="Equation" r:id="rId3" imgW="1676160" imgH="533160" progId="Equation.DSMT4">
                  <p:embed/>
                </p:oleObj>
              </mc:Choice>
              <mc:Fallback>
                <p:oleObj name="Equation" r:id="rId3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3" name="Object 7"/>
          <p:cNvGraphicFramePr>
            <a:graphicFrameLocks noChangeAspect="1"/>
          </p:cNvGraphicFramePr>
          <p:nvPr/>
        </p:nvGraphicFramePr>
        <p:xfrm>
          <a:off x="720671" y="3106586"/>
          <a:ext cx="3729789" cy="369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3" name="Equation" r:id="rId5" imgW="2057400" imgH="203040" progId="Equation.DSMT4">
                  <p:embed/>
                </p:oleObj>
              </mc:Choice>
              <mc:Fallback>
                <p:oleObj name="Equation" r:id="rId5" imgW="2057400" imgH="20304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671" y="3106586"/>
                        <a:ext cx="3729789" cy="3698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4" descr="C:\Users\dwharder\Desktop\t1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73681" y="2586772"/>
            <a:ext cx="3705225" cy="3705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Remember, however, this took four function evaluations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13" descr="C:\Users\dwharder\Desktop\t1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86370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5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Four steps of Euler’s method is about as good as </a:t>
            </a:r>
            <a:r>
              <a:rPr lang="en-CA" dirty="0" err="1" smtClean="0"/>
              <a:t>Heun’s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11" descr="C:\Users\dwharder\Desktop\t1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87394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9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Even two steps of </a:t>
            </a:r>
            <a:r>
              <a:rPr lang="en-CA" dirty="0" err="1" smtClean="0"/>
              <a:t>Heun’s</a:t>
            </a:r>
            <a:r>
              <a:rPr lang="en-CA" dirty="0" smtClean="0"/>
              <a:t> method isn’t as accurate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pic>
        <p:nvPicPr>
          <p:cNvPr id="6" name="Picture 12" descr="C:\Users\dwharder\Desktop\t1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9388" y="2863812"/>
            <a:ext cx="3705225" cy="3705225"/>
          </a:xfrm>
          <a:prstGeom prst="rect">
            <a:avLst/>
          </a:prstGeom>
          <a:noFill/>
        </p:spPr>
      </p:pic>
      <p:graphicFrame>
        <p:nvGraphicFramePr>
          <p:cNvPr id="188418" name="Object 7"/>
          <p:cNvGraphicFramePr>
            <a:graphicFrameLocks noChangeAspect="1"/>
          </p:cNvGraphicFramePr>
          <p:nvPr/>
        </p:nvGraphicFramePr>
        <p:xfrm>
          <a:off x="3244850" y="206533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3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0" y="206533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As an example, 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&gt;&gt; format long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&gt;&gt; [t2a, y2a] = rk4( @f2a, [0, 1], 0, 2 )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t2a =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     0   1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y2a =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     0   0.265706380208333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&gt;&gt; [t2a, y2a] = rk4( @f2a, [0, 1], 0, 3 )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t2a =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     0   0.500000000000000   1.000000000000000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y2a =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     0   0.227653163407674   0.251787629335613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&gt;&gt; [t2a, y2a] = rk4( @f2a, [0, 1], 0, 4 )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t2a =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     0   0.333333333333333   0.666666666666667   1.000000000000000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y2a =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Consolas" pitchFamily="49" charset="0"/>
              </a:rPr>
              <a:t>     0   0.190364751129471   0.243328110416578   0.250335465183716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is easily enough implemented in Matlab: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4067175" y="2133600"/>
            <a:ext cx="452239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for </a:t>
            </a: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k 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= 1:(n – 1)</a:t>
            </a: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% Find the four slopes K1, K2, K3, K4</a:t>
            </a:r>
            <a:endParaRPr lang="en-CA" sz="1500" dirty="0">
              <a:latin typeface="Consolas" pitchFamily="49" charset="0"/>
              <a:cs typeface="Consolas" pitchFamily="49" charset="0"/>
            </a:endParaRPr>
          </a:p>
          <a:p>
            <a:endParaRPr lang="en-CA" sz="1500" dirty="0">
              <a:latin typeface="Consolas" pitchFamily="49" charset="0"/>
              <a:cs typeface="Consolas" pitchFamily="49" charset="0"/>
            </a:endParaRP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% Given y(k), find y(k + 1) by adding</a:t>
            </a:r>
            <a:br>
              <a:rPr lang="en-CA" sz="1500" dirty="0" smtClean="0">
                <a:latin typeface="Consolas" pitchFamily="49" charset="0"/>
                <a:cs typeface="Consolas" pitchFamily="49" charset="0"/>
              </a:rPr>
            </a:b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    % h times the weighted average</a:t>
            </a:r>
            <a:br>
              <a:rPr lang="en-CA" sz="1500" dirty="0" smtClean="0">
                <a:latin typeface="Consolas" pitchFamily="49" charset="0"/>
                <a:cs typeface="Consolas" pitchFamily="49" charset="0"/>
              </a:rPr>
            </a:b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end</a:t>
            </a:r>
            <a:endParaRPr lang="en-CA" sz="1500" dirty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20482" name="Object 7"/>
          <p:cNvGraphicFramePr>
            <a:graphicFrameLocks noChangeAspect="1"/>
          </p:cNvGraphicFramePr>
          <p:nvPr/>
        </p:nvGraphicFramePr>
        <p:xfrm>
          <a:off x="314325" y="2276475"/>
          <a:ext cx="2820988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4" name="Equation" r:id="rId4" imgW="1777680" imgH="1015920" progId="Equation.DSMT4">
                  <p:embed/>
                </p:oleObj>
              </mc:Choice>
              <mc:Fallback>
                <p:oleObj name="Equation" r:id="rId4" imgW="1777680" imgH="10159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2276475"/>
                        <a:ext cx="2820988" cy="161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8"/>
          <p:cNvGraphicFramePr>
            <a:graphicFrameLocks noChangeAspect="1"/>
          </p:cNvGraphicFramePr>
          <p:nvPr/>
        </p:nvGraphicFramePr>
        <p:xfrm>
          <a:off x="241300" y="4221163"/>
          <a:ext cx="37496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Equation" r:id="rId6" imgW="2361960" imgH="253800" progId="Equation.DSMT4">
                  <p:embed/>
                </p:oleObj>
              </mc:Choice>
              <mc:Fallback>
                <p:oleObj name="Equation" r:id="rId6" imgW="2361960" imgH="253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4221163"/>
                        <a:ext cx="3749675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Carl </a:t>
            </a:r>
            <a:r>
              <a:rPr lang="en-US" dirty="0" err="1" smtClean="0">
                <a:latin typeface="Arial" charset="0"/>
                <a:cs typeface="Arial" charset="0"/>
              </a:rPr>
              <a:t>Runge</a:t>
            </a:r>
            <a:r>
              <a:rPr lang="en-US" dirty="0" smtClean="0">
                <a:latin typeface="Arial" charset="0"/>
                <a:cs typeface="Arial" charset="0"/>
              </a:rPr>
              <a:t> and Martin </a:t>
            </a:r>
            <a:r>
              <a:rPr lang="en-US" dirty="0" err="1" smtClean="0">
                <a:latin typeface="Arial" charset="0"/>
                <a:cs typeface="Arial" charset="0"/>
              </a:rPr>
              <a:t>Kutta</a:t>
            </a:r>
            <a:r>
              <a:rPr lang="en-US" dirty="0" smtClean="0">
                <a:latin typeface="Arial" charset="0"/>
                <a:cs typeface="Arial" charset="0"/>
              </a:rPr>
              <a:t> observed that, given the first slope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can approximate a second slope: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where usually               , although we will allow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 1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3230563" y="2120900"/>
          <a:ext cx="14303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5" name="Equation" r:id="rId4" imgW="901440" imgH="253800" progId="Equation.DSMT4">
                  <p:embed/>
                </p:oleObj>
              </mc:Choice>
              <mc:Fallback>
                <p:oleObj name="Equation" r:id="rId4" imgW="901440" imgH="253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2120900"/>
                        <a:ext cx="143033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7"/>
          <p:cNvGraphicFramePr>
            <a:graphicFrameLocks noChangeAspect="1"/>
          </p:cNvGraphicFramePr>
          <p:nvPr/>
        </p:nvGraphicFramePr>
        <p:xfrm>
          <a:off x="3125788" y="3343275"/>
          <a:ext cx="27590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6" name="Equation" r:id="rId6" imgW="1739880" imgH="253800" progId="Equation.DSMT4">
                  <p:embed/>
                </p:oleObj>
              </mc:Choice>
              <mc:Fallback>
                <p:oleObj name="Equation" r:id="rId6" imgW="173988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788" y="3343275"/>
                        <a:ext cx="2759075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8"/>
          <p:cNvGraphicFramePr>
            <a:graphicFrameLocks noChangeAspect="1"/>
          </p:cNvGraphicFramePr>
          <p:nvPr/>
        </p:nvGraphicFramePr>
        <p:xfrm>
          <a:off x="2840568" y="4186242"/>
          <a:ext cx="1205314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7" name="Equation" r:id="rId8" imgW="596880" imgH="228600" progId="Equation.DSMT4">
                  <p:embed/>
                </p:oleObj>
              </mc:Choice>
              <mc:Fallback>
                <p:oleObj name="Equation" r:id="rId8" imgW="59688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568" y="4186242"/>
                        <a:ext cx="1205314" cy="465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143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Given these two slopes, we can approximate a third: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where                  defines a weighted average 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At this point, we could take a weighted average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Arial" charset="0"/>
                <a:cs typeface="Arial" charset="0"/>
              </a:rPr>
              <a:t>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 to approximate the next point: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where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338" name="Object 7"/>
          <p:cNvGraphicFramePr>
            <a:graphicFrameLocks noChangeAspect="1"/>
          </p:cNvGraphicFramePr>
          <p:nvPr/>
        </p:nvGraphicFramePr>
        <p:xfrm>
          <a:off x="2382838" y="2239963"/>
          <a:ext cx="4598987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4" name="Equation" r:id="rId4" imgW="2552400" imgH="304560" progId="Equation.DSMT4">
                  <p:embed/>
                </p:oleObj>
              </mc:Choice>
              <mc:Fallback>
                <p:oleObj name="Equation" r:id="rId4" imgW="2552400" imgH="3045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2239963"/>
                        <a:ext cx="4598987" cy="547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8"/>
          <p:cNvGraphicFramePr>
            <a:graphicFrameLocks noChangeAspect="1"/>
          </p:cNvGraphicFramePr>
          <p:nvPr/>
        </p:nvGraphicFramePr>
        <p:xfrm>
          <a:off x="1743830" y="2973388"/>
          <a:ext cx="13922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5" name="Equation" r:id="rId6" imgW="774360" imgH="241200" progId="Equation.DSMT4">
                  <p:embed/>
                </p:oleObj>
              </mc:Choice>
              <mc:Fallback>
                <p:oleObj name="Equation" r:id="rId6" imgW="774360" imgH="241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3830" y="2973388"/>
                        <a:ext cx="1392237" cy="439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4"/>
          <p:cNvGraphicFramePr>
            <a:graphicFrameLocks noChangeAspect="1"/>
          </p:cNvGraphicFramePr>
          <p:nvPr/>
        </p:nvGraphicFramePr>
        <p:xfrm>
          <a:off x="3098800" y="4549775"/>
          <a:ext cx="3657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6" name="Equation" r:id="rId8" imgW="2031840" imgH="253800" progId="Equation.DSMT4">
                  <p:embed/>
                </p:oleObj>
              </mc:Choice>
              <mc:Fallback>
                <p:oleObj name="Equation" r:id="rId8" imgW="203184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4549775"/>
                        <a:ext cx="3657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1804988" y="5100089"/>
          <a:ext cx="1575858" cy="4106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7" name="Equation" r:id="rId10" imgW="876240" imgH="228600" progId="Equation.DSMT4">
                  <p:embed/>
                </p:oleObj>
              </mc:Choice>
              <mc:Fallback>
                <p:oleObj name="Equation" r:id="rId10" imgW="87624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4988" y="5100089"/>
                        <a:ext cx="1575858" cy="4106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215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values of these coefficients for 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R-K are: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21512" name="TextBox 5"/>
          <p:cNvSpPr txBox="1">
            <a:spLocks noChangeArrowheads="1"/>
          </p:cNvSpPr>
          <p:nvPr/>
        </p:nvSpPr>
        <p:spPr bwMode="auto">
          <a:xfrm>
            <a:off x="4067175" y="2133600"/>
            <a:ext cx="2765425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A = [0 0 0 0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     1 0 0 0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     0 1 0 0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     0 0 1 0</a:t>
            </a:r>
            <a:r>
              <a:rPr lang="pt-BR" sz="1600" dirty="0" smtClean="0">
                <a:latin typeface="Consolas" pitchFamily="49" charset="0"/>
                <a:cs typeface="Consolas" pitchFamily="49" charset="0"/>
              </a:rPr>
              <a:t>]';</a:t>
            </a:r>
            <a:endParaRPr lang="pt-BR" sz="1600" dirty="0"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c = [0 1/2 1/2 1]';</a:t>
            </a: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b = [1/6 1/3 1/3 1/6]; </a:t>
            </a:r>
          </a:p>
        </p:txBody>
      </p:sp>
      <p:graphicFrame>
        <p:nvGraphicFramePr>
          <p:cNvPr id="21506" name="Object 4"/>
          <p:cNvGraphicFramePr>
            <a:graphicFrameLocks noChangeAspect="1"/>
          </p:cNvGraphicFramePr>
          <p:nvPr/>
        </p:nvGraphicFramePr>
        <p:xfrm>
          <a:off x="6308725" y="4365625"/>
          <a:ext cx="1349375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Equation" r:id="rId4" imgW="977760" imgH="1168200" progId="Equation.DSMT4">
                  <p:embed/>
                </p:oleObj>
              </mc:Choice>
              <mc:Fallback>
                <p:oleObj name="Equation" r:id="rId4" imgW="977760" imgH="1168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8725" y="4365625"/>
                        <a:ext cx="1349375" cy="161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6"/>
          <p:cNvGraphicFramePr>
            <a:graphicFrameLocks noChangeAspect="1"/>
          </p:cNvGraphicFramePr>
          <p:nvPr/>
        </p:nvGraphicFramePr>
        <p:xfrm>
          <a:off x="5173663" y="4797425"/>
          <a:ext cx="5270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name="Equation" r:id="rId6" imgW="380880" imgH="482400" progId="Equation.DSMT4">
                  <p:embed/>
                </p:oleObj>
              </mc:Choice>
              <mc:Fallback>
                <p:oleObj name="Equation" r:id="rId6" imgW="380880" imgH="482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3663" y="4797425"/>
                        <a:ext cx="527050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7"/>
          <p:cNvGraphicFramePr>
            <a:graphicFrameLocks noChangeAspect="1"/>
          </p:cNvGraphicFramePr>
          <p:nvPr/>
        </p:nvGraphicFramePr>
        <p:xfrm>
          <a:off x="314325" y="2276475"/>
          <a:ext cx="2820988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2" name="Equation" r:id="rId8" imgW="1777680" imgH="1015920" progId="Equation.DSMT4">
                  <p:embed/>
                </p:oleObj>
              </mc:Choice>
              <mc:Fallback>
                <p:oleObj name="Equation" r:id="rId8" imgW="1777680" imgH="10159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" y="2276475"/>
                        <a:ext cx="2820988" cy="161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8"/>
          <p:cNvGraphicFramePr>
            <a:graphicFrameLocks noChangeAspect="1"/>
          </p:cNvGraphicFramePr>
          <p:nvPr/>
        </p:nvGraphicFramePr>
        <p:xfrm>
          <a:off x="241300" y="4221163"/>
          <a:ext cx="37496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3" name="Equation" r:id="rId10" imgW="2361960" imgH="253800" progId="Equation.DSMT4">
                  <p:embed/>
                </p:oleObj>
              </mc:Choice>
              <mc:Fallback>
                <p:oleObj name="Equation" r:id="rId10" imgW="2361960" imgH="253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300" y="4221163"/>
                        <a:ext cx="3749675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Weighted Averages</a:t>
            </a:r>
          </a:p>
        </p:txBody>
      </p:sp>
      <p:sp>
        <p:nvSpPr>
          <p:cNvPr id="20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In fact, any combination scalars of </a:t>
            </a:r>
            <a:r>
              <a:rPr lang="en-CA" i="1" dirty="0" smtClean="0">
                <a:latin typeface="Times" pitchFamily="18" charset="0"/>
                <a:cs typeface="Arial" charset="0"/>
              </a:rPr>
              <a:t>a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r>
              <a:rPr lang="en-CA" i="1" dirty="0" smtClean="0">
                <a:latin typeface="Times" pitchFamily="18" charset="0"/>
                <a:cs typeface="Arial" charset="0"/>
              </a:rPr>
              <a:t> a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2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r>
              <a:rPr lang="en-CA" i="1" dirty="0" smtClean="0">
                <a:latin typeface="Times" pitchFamily="18" charset="0"/>
                <a:cs typeface="Arial" charset="0"/>
              </a:rPr>
              <a:t> a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3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r>
              <a:rPr lang="en-CA" i="1" dirty="0" smtClean="0">
                <a:latin typeface="Times" pitchFamily="18" charset="0"/>
                <a:cs typeface="Arial" charset="0"/>
              </a:rPr>
              <a:t> a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4</a:t>
            </a:r>
            <a:r>
              <a:rPr lang="en-CA" dirty="0" smtClean="0">
                <a:latin typeface="Arial" charset="0"/>
                <a:cs typeface="Arial" charset="0"/>
              </a:rPr>
              <a:t>, and</a:t>
            </a:r>
            <a:r>
              <a:rPr lang="en-CA" i="1" dirty="0" smtClean="0">
                <a:latin typeface="Times" pitchFamily="18" charset="0"/>
                <a:cs typeface="Arial" charset="0"/>
              </a:rPr>
              <a:t> a</a:t>
            </a:r>
            <a:r>
              <a:rPr lang="en-CA" baseline="-25000" dirty="0" smtClean="0">
                <a:latin typeface="Times" pitchFamily="18" charset="0"/>
                <a:cs typeface="Arial" charset="0"/>
              </a:rPr>
              <a:t>5</a:t>
            </a:r>
            <a:r>
              <a:rPr lang="en-CA" dirty="0" smtClean="0">
                <a:latin typeface="Arial" charset="0"/>
                <a:cs typeface="Arial" charset="0"/>
              </a:rPr>
              <a:t>  such that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allows us to calculate the weighted average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It is also possible to have negative weights: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Richardson extrapolation weights: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619500" y="2302417"/>
          <a:ext cx="2447925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Equation" r:id="rId3" imgW="1447560" imgH="228600" progId="Equation.DSMT4">
                  <p:embed/>
                </p:oleObj>
              </mc:Choice>
              <mc:Fallback>
                <p:oleObj name="Equation" r:id="rId3" imgW="144756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0" y="2302417"/>
                        <a:ext cx="2447925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3219450" y="3309416"/>
          <a:ext cx="3090863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Equation" r:id="rId5" imgW="1828800" imgH="228600" progId="Equation.DSMT4">
                  <p:embed/>
                </p:oleObj>
              </mc:Choice>
              <mc:Fallback>
                <p:oleObj name="Equation" r:id="rId5" imgW="18288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3309416"/>
                        <a:ext cx="3090863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492500" y="5153039"/>
          <a:ext cx="27908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7" imgW="1650960" imgH="228600" progId="Equation.DSMT4">
                  <p:embed/>
                </p:oleObj>
              </mc:Choice>
              <mc:Fallback>
                <p:oleObj name="Equation" r:id="rId7" imgW="165096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5153039"/>
                        <a:ext cx="2790825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924300" y="4622814"/>
          <a:ext cx="18891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0" name="Equation" r:id="rId9" imgW="1117440" imgH="228600" progId="Equation.DSMT4">
                  <p:embed/>
                </p:oleObj>
              </mc:Choice>
              <mc:Fallback>
                <p:oleObj name="Equation" r:id="rId9" imgW="111744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622814"/>
                        <a:ext cx="1889125" cy="385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8"/>
          <p:cNvGraphicFramePr>
            <a:graphicFrameLocks noChangeAspect="1"/>
          </p:cNvGraphicFramePr>
          <p:nvPr/>
        </p:nvGraphicFramePr>
        <p:xfrm>
          <a:off x="5703354" y="5945715"/>
          <a:ext cx="22701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1" name="Equation" r:id="rId11" imgW="1130040" imgH="228600" progId="Equation.DSMT4">
                  <p:embed/>
                </p:oleObj>
              </mc:Choice>
              <mc:Fallback>
                <p:oleObj name="Equation" r:id="rId11" imgW="1130040" imgH="2286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3354" y="5945715"/>
                        <a:ext cx="22701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Using these vectors, we simply access them...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2534" name="TextBox 8"/>
          <p:cNvSpPr txBox="1">
            <a:spLocks noChangeArrowheads="1"/>
          </p:cNvSpPr>
          <p:nvPr/>
        </p:nvSpPr>
        <p:spPr bwMode="auto">
          <a:xfrm>
            <a:off x="3276600" y="1990725"/>
            <a:ext cx="5759450" cy="4246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500" dirty="0">
                <a:latin typeface="Consolas" pitchFamily="49" charset="0"/>
                <a:cs typeface="Consolas" pitchFamily="49" charset="0"/>
              </a:rPr>
              <a:t>t0 = </a:t>
            </a:r>
            <a:r>
              <a:rPr lang="fr-FR" sz="1500" dirty="0" err="1" smtClean="0">
                <a:latin typeface="Consolas" pitchFamily="49" charset="0"/>
                <a:cs typeface="Consolas" pitchFamily="49" charset="0"/>
              </a:rPr>
              <a:t>t_rng</a:t>
            </a:r>
            <a:r>
              <a:rPr lang="fr-FR" sz="1500" dirty="0" smtClean="0">
                <a:latin typeface="Consolas" pitchFamily="49" charset="0"/>
                <a:cs typeface="Consolas" pitchFamily="49" charset="0"/>
              </a:rPr>
              <a:t>(1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fr-FR" sz="1500" dirty="0" err="1" smtClean="0">
                <a:latin typeface="Consolas" pitchFamily="49" charset="0"/>
                <a:cs typeface="Consolas" pitchFamily="49" charset="0"/>
              </a:rPr>
              <a:t>tf</a:t>
            </a:r>
            <a:r>
              <a:rPr lang="fr-FR" sz="15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= </a:t>
            </a:r>
            <a:r>
              <a:rPr lang="fr-FR" sz="1500" dirty="0" err="1" smtClean="0">
                <a:latin typeface="Consolas" pitchFamily="49" charset="0"/>
                <a:cs typeface="Consolas" pitchFamily="49" charset="0"/>
              </a:rPr>
              <a:t>t_rng</a:t>
            </a:r>
            <a:r>
              <a:rPr lang="fr-FR" sz="1500" dirty="0" smtClean="0">
                <a:latin typeface="Consolas" pitchFamily="49" charset="0"/>
                <a:cs typeface="Consolas" pitchFamily="49" charset="0"/>
              </a:rPr>
              <a:t>(2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fr-FR" sz="1500" dirty="0">
                <a:latin typeface="Consolas" pitchFamily="49" charset="0"/>
                <a:cs typeface="Consolas" pitchFamily="49" charset="0"/>
              </a:rPr>
              <a:t>h = </a:t>
            </a:r>
            <a:r>
              <a:rPr lang="fr-FR" sz="15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fr-FR" sz="1500" dirty="0" err="1" smtClean="0">
                <a:latin typeface="Consolas" pitchFamily="49" charset="0"/>
                <a:cs typeface="Consolas" pitchFamily="49" charset="0"/>
              </a:rPr>
              <a:t>tf</a:t>
            </a:r>
            <a:r>
              <a:rPr lang="fr-FR" sz="15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- t0)/(n - 1);</a:t>
            </a:r>
          </a:p>
          <a:p>
            <a:r>
              <a:rPr lang="fr-FR" sz="1500" dirty="0" err="1">
                <a:latin typeface="Consolas" pitchFamily="49" charset="0"/>
                <a:cs typeface="Consolas" pitchFamily="49" charset="0"/>
              </a:rPr>
              <a:t>t_out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fr-FR" sz="1500" dirty="0" err="1">
                <a:latin typeface="Consolas" pitchFamily="49" charset="0"/>
                <a:cs typeface="Consolas" pitchFamily="49" charset="0"/>
              </a:rPr>
              <a:t>linspace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( t0, </a:t>
            </a:r>
            <a:r>
              <a:rPr lang="fr-FR" sz="1500" dirty="0" err="1" smtClean="0">
                <a:latin typeface="Consolas" pitchFamily="49" charset="0"/>
                <a:cs typeface="Consolas" pitchFamily="49" charset="0"/>
              </a:rPr>
              <a:t>tf</a:t>
            </a:r>
            <a:r>
              <a:rPr lang="fr-FR" sz="15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n );</a:t>
            </a:r>
          </a:p>
          <a:p>
            <a:r>
              <a:rPr lang="fr-FR" sz="1500" dirty="0" err="1">
                <a:latin typeface="Consolas" pitchFamily="49" charset="0"/>
                <a:cs typeface="Consolas" pitchFamily="49" charset="0"/>
              </a:rPr>
              <a:t>y_out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fr-FR" sz="1500" dirty="0" err="1">
                <a:latin typeface="Consolas" pitchFamily="49" charset="0"/>
                <a:cs typeface="Consolas" pitchFamily="49" charset="0"/>
              </a:rPr>
              <a:t>zeros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( 1, n );</a:t>
            </a:r>
          </a:p>
          <a:p>
            <a:r>
              <a:rPr lang="fr-FR" sz="1500" dirty="0" err="1">
                <a:latin typeface="Consolas" pitchFamily="49" charset="0"/>
                <a:cs typeface="Consolas" pitchFamily="49" charset="0"/>
              </a:rPr>
              <a:t>y_out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(1) = y0;</a:t>
            </a:r>
          </a:p>
          <a:p>
            <a:r>
              <a:rPr lang="fr-FR" sz="15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k_n</a:t>
            </a:r>
            <a:r>
              <a:rPr lang="fr-FR" sz="1500" dirty="0">
                <a:latin typeface="Consolas" pitchFamily="49" charset="0"/>
                <a:cs typeface="Consolas" pitchFamily="49" charset="0"/>
              </a:rPr>
              <a:t> = 4;</a:t>
            </a:r>
          </a:p>
          <a:p>
            <a:endParaRPr lang="fr-FR" sz="1500" dirty="0">
              <a:latin typeface="Consolas" pitchFamily="49" charset="0"/>
              <a:cs typeface="Consolas" pitchFamily="49" charset="0"/>
            </a:endParaRP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for </a:t>
            </a: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k 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= 1:(n - 1)</a:t>
            </a: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5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 = zeros( 1, </a:t>
            </a:r>
            <a:r>
              <a:rPr lang="fr-FR" sz="15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k_n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endParaRPr lang="en-CA" sz="1500" dirty="0">
              <a:latin typeface="Consolas" pitchFamily="49" charset="0"/>
              <a:cs typeface="Consolas" pitchFamily="49" charset="0"/>
            </a:endParaRP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    for m = 1:</a:t>
            </a:r>
            <a:r>
              <a:rPr lang="fr-FR" sz="15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k_n</a:t>
            </a:r>
            <a:endParaRPr lang="en-CA" sz="1500" dirty="0">
              <a:latin typeface="Consolas" pitchFamily="49" charset="0"/>
              <a:cs typeface="Consolas" pitchFamily="49" charset="0"/>
            </a:endParaRP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5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(m) = f( </a:t>
            </a:r>
            <a:r>
              <a:rPr lang="en-CA" sz="15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(k) 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+ h*c(m), ...</a:t>
            </a: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                  </a:t>
            </a:r>
            <a:r>
              <a:rPr lang="en-CA" sz="1500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(k) 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+ h*c(m)*</a:t>
            </a:r>
            <a:r>
              <a:rPr lang="en-CA" sz="15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sz="1500" b="1" dirty="0">
                <a:latin typeface="Consolas" pitchFamily="49" charset="0"/>
                <a:cs typeface="Consolas" pitchFamily="49" charset="0"/>
              </a:rPr>
              <a:t>*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A</a:t>
            </a: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(:,m) 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    end</a:t>
            </a:r>
          </a:p>
          <a:p>
            <a:endParaRPr lang="en-CA" sz="1500" dirty="0">
              <a:latin typeface="Consolas" pitchFamily="49" charset="0"/>
              <a:cs typeface="Consolas" pitchFamily="49" charset="0"/>
            </a:endParaRP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500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(k 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+ 1) = </a:t>
            </a:r>
            <a:r>
              <a:rPr lang="en-CA" sz="1500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500" dirty="0" smtClean="0">
                <a:latin typeface="Consolas" pitchFamily="49" charset="0"/>
                <a:cs typeface="Consolas" pitchFamily="49" charset="0"/>
              </a:rPr>
              <a:t>(k) 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+ h*</a:t>
            </a:r>
            <a:r>
              <a:rPr lang="en-CA" sz="15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sz="1500" dirty="0">
                <a:latin typeface="Consolas" pitchFamily="49" charset="0"/>
                <a:cs typeface="Consolas" pitchFamily="49" charset="0"/>
              </a:rPr>
              <a:t>*b;</a:t>
            </a:r>
          </a:p>
          <a:p>
            <a:r>
              <a:rPr lang="en-CA" sz="1500" dirty="0">
                <a:latin typeface="Consolas" pitchFamily="49" charset="0"/>
                <a:cs typeface="Consolas" pitchFamily="49" charset="0"/>
              </a:rPr>
              <a:t>end</a:t>
            </a:r>
            <a:r>
              <a:rPr lang="pt-BR" sz="1500" dirty="0"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22535" name="TextBox 8"/>
          <p:cNvSpPr txBox="1">
            <a:spLocks noChangeArrowheads="1"/>
          </p:cNvSpPr>
          <p:nvPr/>
        </p:nvSpPr>
        <p:spPr bwMode="auto">
          <a:xfrm>
            <a:off x="179388" y="2060575"/>
            <a:ext cx="273685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500">
                <a:latin typeface="Consolas" pitchFamily="49" charset="0"/>
                <a:cs typeface="Consolas" pitchFamily="49" charset="0"/>
              </a:rPr>
              <a:t>A = [0 0 0 0</a:t>
            </a:r>
          </a:p>
          <a:p>
            <a:r>
              <a:rPr lang="pt-BR" sz="1500">
                <a:latin typeface="Consolas" pitchFamily="49" charset="0"/>
                <a:cs typeface="Consolas" pitchFamily="49" charset="0"/>
              </a:rPr>
              <a:t>     1 0 0 0</a:t>
            </a:r>
          </a:p>
          <a:p>
            <a:r>
              <a:rPr lang="pt-BR" sz="1500">
                <a:latin typeface="Consolas" pitchFamily="49" charset="0"/>
                <a:cs typeface="Consolas" pitchFamily="49" charset="0"/>
              </a:rPr>
              <a:t>     0 1 0 0</a:t>
            </a:r>
          </a:p>
          <a:p>
            <a:r>
              <a:rPr lang="pt-BR" sz="1500">
                <a:latin typeface="Consolas" pitchFamily="49" charset="0"/>
                <a:cs typeface="Consolas" pitchFamily="49" charset="0"/>
              </a:rPr>
              <a:t>     0 0 1 0]';</a:t>
            </a:r>
          </a:p>
          <a:p>
            <a:r>
              <a:rPr lang="pt-BR" sz="1500">
                <a:latin typeface="Consolas" pitchFamily="49" charset="0"/>
                <a:cs typeface="Consolas" pitchFamily="49" charset="0"/>
              </a:rPr>
              <a:t>c = [0 1/2 1/2 1]';</a:t>
            </a:r>
          </a:p>
          <a:p>
            <a:r>
              <a:rPr lang="pt-BR" sz="1500">
                <a:latin typeface="Consolas" pitchFamily="49" charset="0"/>
                <a:cs typeface="Consolas" pitchFamily="49" charset="0"/>
              </a:rPr>
              <a:t>b = [1/6 1/3 1/3 1/6]';</a:t>
            </a:r>
          </a:p>
        </p:txBody>
      </p:sp>
      <p:graphicFrame>
        <p:nvGraphicFramePr>
          <p:cNvPr id="35844" name="Object 7"/>
          <p:cNvGraphicFramePr>
            <a:graphicFrameLocks noChangeAspect="1"/>
          </p:cNvGraphicFramePr>
          <p:nvPr/>
        </p:nvGraphicFramePr>
        <p:xfrm>
          <a:off x="179388" y="4395258"/>
          <a:ext cx="2820988" cy="161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4" name="Equation" r:id="rId4" imgW="1777680" imgH="1015920" progId="Equation.DSMT4">
                  <p:embed/>
                </p:oleObj>
              </mc:Choice>
              <mc:Fallback>
                <p:oleObj name="Equation" r:id="rId4" imgW="1777680" imgH="101592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4395258"/>
                        <a:ext cx="2820988" cy="161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8"/>
          <p:cNvGraphicFramePr>
            <a:graphicFrameLocks noChangeAspect="1"/>
          </p:cNvGraphicFramePr>
          <p:nvPr/>
        </p:nvGraphicFramePr>
        <p:xfrm>
          <a:off x="106363" y="6339946"/>
          <a:ext cx="374967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5" name="Equation" r:id="rId6" imgW="2361960" imgH="253800" progId="Equation.DSMT4">
                  <p:embed/>
                </p:oleObj>
              </mc:Choice>
              <mc:Fallback>
                <p:oleObj name="Equation" r:id="rId6" imgW="2361960" imgH="253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63" y="6339946"/>
                        <a:ext cx="3749675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Butcher Tableau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These tables are referred to as </a:t>
            </a:r>
            <a:r>
              <a:rPr lang="en-US" i="1" dirty="0" smtClean="0">
                <a:latin typeface="Arial" charset="0"/>
                <a:cs typeface="Arial" charset="0"/>
              </a:rPr>
              <a:t>Butcher tableaus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		    For </a:t>
            </a:r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method:</a:t>
            </a:r>
          </a:p>
          <a:p>
            <a:pPr>
              <a:buFont typeface="Arial" charset="0"/>
              <a:buNone/>
            </a:pPr>
            <a:endParaRPr lang="en-US" i="1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i="1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i="1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For the 4</a:t>
            </a:r>
            <a:r>
              <a:rPr 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-order </a:t>
            </a:r>
            <a:r>
              <a:rPr lang="en-US" dirty="0" err="1" smtClean="0">
                <a:latin typeface="Arial" charset="0"/>
                <a:cs typeface="Arial" charset="0"/>
              </a:rPr>
              <a:t>Runge-Kutta</a:t>
            </a:r>
            <a:r>
              <a:rPr lang="en-US" dirty="0" smtClean="0">
                <a:latin typeface="Arial" charset="0"/>
                <a:cs typeface="Arial" charset="0"/>
              </a:rPr>
              <a:t> method:</a:t>
            </a:r>
          </a:p>
        </p:txBody>
      </p:sp>
      <p:graphicFrame>
        <p:nvGraphicFramePr>
          <p:cNvPr id="23554" name="Object 6"/>
          <p:cNvGraphicFramePr>
            <a:graphicFrameLocks noChangeAspect="1"/>
          </p:cNvGraphicFramePr>
          <p:nvPr/>
        </p:nvGraphicFramePr>
        <p:xfrm>
          <a:off x="6003413" y="2260064"/>
          <a:ext cx="754062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Equation" r:id="rId4" imgW="545760" imgH="711000" progId="Equation.DSMT4">
                  <p:embed/>
                </p:oleObj>
              </mc:Choice>
              <mc:Fallback>
                <p:oleObj name="Equation" r:id="rId4" imgW="545760" imgH="711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3413" y="2260064"/>
                        <a:ext cx="754062" cy="98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8"/>
          <p:cNvGraphicFramePr>
            <a:graphicFrameLocks noChangeAspect="1"/>
          </p:cNvGraphicFramePr>
          <p:nvPr/>
        </p:nvGraphicFramePr>
        <p:xfrm>
          <a:off x="6003413" y="3725869"/>
          <a:ext cx="1349375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Equation" r:id="rId6" imgW="977760" imgH="1168200" progId="Equation.DSMT4">
                  <p:embed/>
                </p:oleObj>
              </mc:Choice>
              <mc:Fallback>
                <p:oleObj name="Equation" r:id="rId6" imgW="977760" imgH="1168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3413" y="3725869"/>
                        <a:ext cx="1349375" cy="161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Butcher Tableau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Some Butcher tableaus multiply out the scalars: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24578" name="Object 8"/>
          <p:cNvGraphicFramePr>
            <a:graphicFrameLocks noChangeAspect="1"/>
          </p:cNvGraphicFramePr>
          <p:nvPr/>
        </p:nvGraphicFramePr>
        <p:xfrm>
          <a:off x="2195513" y="2276475"/>
          <a:ext cx="1349375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0" name="Equation" r:id="rId4" imgW="977760" imgH="1168200" progId="Equation.DSMT4">
                  <p:embed/>
                </p:oleObj>
              </mc:Choice>
              <mc:Fallback>
                <p:oleObj name="Equation" r:id="rId4" imgW="977760" imgH="1168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76475"/>
                        <a:ext cx="1349375" cy="161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5"/>
          <p:cNvGraphicFramePr>
            <a:graphicFrameLocks noChangeAspect="1"/>
          </p:cNvGraphicFramePr>
          <p:nvPr/>
        </p:nvGraphicFramePr>
        <p:xfrm>
          <a:off x="5383213" y="2278063"/>
          <a:ext cx="1349375" cy="161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name="Equation" r:id="rId6" imgW="977760" imgH="1168200" progId="Equation.DSMT4">
                  <p:embed/>
                </p:oleObj>
              </mc:Choice>
              <mc:Fallback>
                <p:oleObj name="Equation" r:id="rId6" imgW="977760" imgH="1168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3213" y="2278063"/>
                        <a:ext cx="1349375" cy="161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5594684" y="2755900"/>
            <a:ext cx="561641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94684" y="3068638"/>
            <a:ext cx="84897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594684" y="3357563"/>
            <a:ext cx="1209341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Comparison</a:t>
            </a:r>
          </a:p>
        </p:txBody>
      </p:sp>
      <p:sp>
        <p:nvSpPr>
          <p:cNvPr id="25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Let’s approximate the solutions to last weeks IVPs: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initial-value problem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has the solution </a:t>
            </a:r>
          </a:p>
        </p:txBody>
      </p:sp>
      <p:graphicFrame>
        <p:nvGraphicFramePr>
          <p:cNvPr id="25602" name="Object 4"/>
          <p:cNvGraphicFramePr>
            <a:graphicFrameLocks noChangeAspect="1"/>
          </p:cNvGraphicFramePr>
          <p:nvPr/>
        </p:nvGraphicFramePr>
        <p:xfrm>
          <a:off x="3132138" y="2330450"/>
          <a:ext cx="2600325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" name="Equation" r:id="rId3" imgW="1638000" imgH="558720" progId="Equation.DSMT4">
                  <p:embed/>
                </p:oleObj>
              </mc:Choice>
              <mc:Fallback>
                <p:oleObj name="Equation" r:id="rId3" imgW="1638000" imgH="5587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330450"/>
                        <a:ext cx="2600325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3394075" y="3703638"/>
          <a:ext cx="217805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5" name="Equation" r:id="rId5" imgW="1371600" imgH="419040" progId="Equation.DSMT4">
                  <p:embed/>
                </p:oleObj>
              </mc:Choice>
              <mc:Fallback>
                <p:oleObj name="Equation" r:id="rId5" imgW="137160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4075" y="3703638"/>
                        <a:ext cx="2178050" cy="661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755650" y="4437063"/>
            <a:ext cx="7632700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600" dirty="0">
                <a:latin typeface="Consolas" pitchFamily="49" charset="0"/>
                <a:cs typeface="Consolas" pitchFamily="49" charset="0"/>
              </a:rPr>
              <a:t>function [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] = f2a(t, y)</a:t>
            </a:r>
          </a:p>
          <a:p>
            <a:r>
              <a:rPr lang="fr-FR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600" dirty="0" err="1">
                <a:latin typeface="Consolas" pitchFamily="49" charset="0"/>
                <a:cs typeface="Consolas" pitchFamily="49" charset="0"/>
              </a:rPr>
              <a:t>dy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 = (y - 1).^2 .* (t - 1).^2;</a:t>
            </a:r>
          </a:p>
          <a:p>
            <a:r>
              <a:rPr lang="en-CA" sz="1600" dirty="0">
                <a:latin typeface="Consolas" pitchFamily="49" charset="0"/>
                <a:cs typeface="Consolas" pitchFamily="49" charset="0"/>
              </a:rPr>
              <a:t>end</a:t>
            </a:r>
          </a:p>
          <a:p>
            <a:endParaRPr lang="en-CA" sz="1600" dirty="0">
              <a:latin typeface="Consolas" pitchFamily="49" charset="0"/>
              <a:cs typeface="Consolas" pitchFamily="49" charset="0"/>
            </a:endParaRPr>
          </a:p>
          <a:p>
            <a:r>
              <a:rPr lang="fr-FR" sz="1600" dirty="0" err="1">
                <a:latin typeface="Consolas" pitchFamily="49" charset="0"/>
                <a:cs typeface="Consolas" pitchFamily="49" charset="0"/>
              </a:rPr>
              <a:t>function</a:t>
            </a:r>
            <a:r>
              <a:rPr lang="fr-FR" sz="1600" dirty="0">
                <a:latin typeface="Consolas" pitchFamily="49" charset="0"/>
                <a:cs typeface="Consolas" pitchFamily="49" charset="0"/>
              </a:rPr>
              <a:t> [y] = y2a( t )</a:t>
            </a:r>
          </a:p>
          <a:p>
            <a:r>
              <a:rPr lang="fr-FR" sz="1600" dirty="0">
                <a:latin typeface="Consolas" pitchFamily="49" charset="0"/>
                <a:cs typeface="Consolas" pitchFamily="49" charset="0"/>
              </a:rPr>
              <a:t>    y = (t.^3 - 3*t.^2 + 3*t)./(t.^3 - 3*t.^2 + 3*t + 3);</a:t>
            </a:r>
          </a:p>
          <a:p>
            <a:r>
              <a:rPr lang="fr-FR" sz="1600" dirty="0"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Comparison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Being fair, let’s keep the number of function evaluations the same: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Euler:					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17</a:t>
            </a:r>
          </a:p>
          <a:p>
            <a:pPr lvl="1"/>
            <a:r>
              <a:rPr lang="en-CA" dirty="0" err="1" smtClean="0">
                <a:latin typeface="Arial" charset="0"/>
                <a:cs typeface="Arial" charset="0"/>
              </a:rPr>
              <a:t>Heun</a:t>
            </a:r>
            <a:r>
              <a:rPr lang="en-CA" dirty="0" smtClean="0">
                <a:latin typeface="Arial" charset="0"/>
                <a:cs typeface="Arial" charset="0"/>
              </a:rPr>
              <a:t>:					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 = 9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4</a:t>
            </a:r>
            <a:r>
              <a:rPr lang="en-CA" baseline="30000" dirty="0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-order </a:t>
            </a:r>
            <a:r>
              <a:rPr lang="en-CA" dirty="0" err="1" smtClean="0">
                <a:latin typeface="Arial" charset="0"/>
                <a:cs typeface="Arial" charset="0"/>
              </a:rPr>
              <a:t>Runge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dirty="0" err="1" smtClean="0">
                <a:latin typeface="Arial" charset="0"/>
                <a:cs typeface="Arial" charset="0"/>
              </a:rPr>
              <a:t>Kutta</a:t>
            </a:r>
            <a:r>
              <a:rPr lang="en-CA" dirty="0" smtClean="0">
                <a:latin typeface="Arial" charset="0"/>
                <a:cs typeface="Arial" charset="0"/>
              </a:rPr>
              <a:t>		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5</a:t>
            </a:r>
          </a:p>
          <a:p>
            <a:pPr lvl="2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n = 4;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[t2e, y2e]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euler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( @f2a, [0, 1], 0, 4*n+1 );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	[t2h, y2h] = heun( @f2a, [0, 1], 0, 2*n+1 );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	[t2r, y2r] = rk4( @f2a, [0, 1], 0, n+1 );</a:t>
            </a:r>
          </a:p>
          <a:p>
            <a:pPr lvl="2">
              <a:buFont typeface="Arial" charset="0"/>
              <a:buNone/>
            </a:pPr>
            <a:r>
              <a:rPr lang="fr-FR" sz="1400" dirty="0" smtClean="0">
                <a:latin typeface="Consolas" pitchFamily="49" charset="0"/>
                <a:cs typeface="Consolas" pitchFamily="49" charset="0"/>
              </a:rPr>
              <a:t>	t2s = </a:t>
            </a:r>
            <a:r>
              <a:rPr lang="fr-FR" sz="1400" dirty="0" err="1" smtClean="0">
                <a:latin typeface="Consolas" pitchFamily="49" charset="0"/>
                <a:cs typeface="Consolas" pitchFamily="49" charset="0"/>
              </a:rPr>
              <a:t>linspace</a:t>
            </a:r>
            <a:r>
              <a:rPr lang="fr-FR" sz="1400" dirty="0" smtClean="0">
                <a:latin typeface="Consolas" pitchFamily="49" charset="0"/>
                <a:cs typeface="Consolas" pitchFamily="49" charset="0"/>
              </a:rPr>
              <a:t>( 0, 1, 101 );</a:t>
            </a:r>
          </a:p>
          <a:p>
            <a:pPr lvl="2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plot( t2e, y2e, 'r.'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hold on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plot( t2h, y2h, 'd'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plot( t2r, y2r, 'mo'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plot( t2s, y2a( t2s ), 'k'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6" descr="C:\Users\dwharder\Desktop\kv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99222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Comparison</a:t>
            </a: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With this IVP, it is difficult to tell which is better at such a scale:</a:t>
            </a:r>
          </a:p>
          <a:p>
            <a:pPr lvl="1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			Euler	</a:t>
            </a:r>
            <a:r>
              <a:rPr lang="en-CA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•		</a:t>
            </a:r>
            <a:r>
              <a:rPr lang="en-CA" dirty="0" smtClean="0">
                <a:latin typeface="Arial" charset="0"/>
                <a:cs typeface="Arial" charset="0"/>
              </a:rPr>
              <a:t>4</a:t>
            </a:r>
            <a:r>
              <a:rPr lang="en-CA" baseline="30000" dirty="0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-order </a:t>
            </a:r>
            <a:r>
              <a:rPr lang="en-CA" dirty="0" err="1" smtClean="0">
                <a:latin typeface="Arial" charset="0"/>
                <a:cs typeface="Arial" charset="0"/>
              </a:rPr>
              <a:t>Runge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dirty="0" err="1" smtClean="0">
                <a:latin typeface="Arial" charset="0"/>
                <a:cs typeface="Arial" charset="0"/>
              </a:rPr>
              <a:t>Kutta</a:t>
            </a:r>
            <a:r>
              <a:rPr lang="en-CA" dirty="0" smtClean="0">
                <a:latin typeface="Arial" charset="0"/>
                <a:cs typeface="Arial" charset="0"/>
              </a:rPr>
              <a:t>	  </a:t>
            </a:r>
            <a:r>
              <a:rPr lang="en-CA" b="1" dirty="0" smtClean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o</a:t>
            </a:r>
          </a:p>
          <a:p>
            <a:pPr lvl="1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			</a:t>
            </a:r>
            <a:r>
              <a:rPr lang="en-CA" dirty="0" err="1" smtClean="0">
                <a:latin typeface="Arial" charset="0"/>
                <a:cs typeface="Arial" charset="0"/>
              </a:rPr>
              <a:t>Heun</a:t>
            </a:r>
            <a:r>
              <a:rPr lang="en-CA" dirty="0" smtClean="0">
                <a:latin typeface="Arial" charset="0"/>
                <a:cs typeface="Arial" charset="0"/>
              </a:rPr>
              <a:t>	</a:t>
            </a:r>
            <a:r>
              <a:rPr lang="en-CA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◊		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ode45</a:t>
            </a:r>
            <a:r>
              <a:rPr lang="en-CA" dirty="0" smtClean="0">
                <a:latin typeface="Arial" charset="0"/>
                <a:cs typeface="Arial" charset="0"/>
              </a:rPr>
              <a:t>					 </a:t>
            </a:r>
            <a:r>
              <a:rPr lang="en-CA" b="1" baseline="30000" dirty="0" smtClean="0">
                <a:latin typeface="Consolas" pitchFamily="49" charset="0"/>
                <a:cs typeface="Consolas" pitchFamily="49" charset="0"/>
              </a:rPr>
              <a:t>___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Comparison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Instead, let’s plot the logarithm base 10 of the absolute errors for a greater number of points:</a:t>
            </a:r>
          </a:p>
          <a:p>
            <a:pPr lvl="2">
              <a:buFont typeface="Arial" charset="0"/>
              <a:buNone/>
            </a:pPr>
            <a:r>
              <a:rPr lang="en-CA" sz="1400" smtClean="0">
                <a:latin typeface="Consolas" pitchFamily="49" charset="0"/>
                <a:cs typeface="Consolas" pitchFamily="49" charset="0"/>
              </a:rPr>
              <a:t>	n = 20;</a:t>
            </a:r>
          </a:p>
          <a:p>
            <a:pPr lvl="2">
              <a:buFont typeface="Arial" charset="0"/>
              <a:buNone/>
            </a:pPr>
            <a:r>
              <a:rPr lang="en-CA" sz="1400" smtClean="0">
                <a:latin typeface="Consolas" pitchFamily="49" charset="0"/>
                <a:cs typeface="Consolas" pitchFamily="49" charset="0"/>
              </a:rPr>
              <a:t>	[t2e, y2e] = euler( @f2a, [0, 1], 0, 4*n+1 );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	[t2h, y2h] = heun( @f2a, [0, 1], 0, 2*n+1 );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	[t2r, y2r] = rk4( @f2a, [0, 1], 0, n+1 );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	t2s = linspace( 0, 1, 101 );</a:t>
            </a:r>
          </a:p>
          <a:p>
            <a:pPr lvl="2">
              <a:buFont typeface="Arial" charset="0"/>
              <a:buNone/>
            </a:pPr>
            <a:endParaRPr lang="en-CA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40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400" smtClean="0">
                <a:latin typeface="Consolas" pitchFamily="49" charset="0"/>
                <a:cs typeface="Consolas" pitchFamily="49" charset="0"/>
              </a:rPr>
              <a:t>plot( t2e, log10(abs(y2e - y2a( t2e ))), '.r'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	hold on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	plot( t2h, log10(abs(y2h - y2a( t2h ))), '.b'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	plot( t2r, log10(abs(y2r - y2a( t2r ))), '.m' )</a:t>
            </a:r>
          </a:p>
          <a:p>
            <a:pPr lvl="2">
              <a:buFont typeface="Arial" charset="0"/>
              <a:buNone/>
            </a:pPr>
            <a:endParaRPr lang="fr-FR" sz="14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5" descr="C:\Users\dwharder\Desktop\kv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99222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Comparison</a:t>
            </a:r>
          </a:p>
        </p:txBody>
      </p:sp>
      <p:sp>
        <p:nvSpPr>
          <p:cNvPr id="604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Comparing the errors: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error for Euler’s method is around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CA" baseline="30000" dirty="0" smtClean="0">
                <a:latin typeface="Times New Roman" pitchFamily="18" charset="0"/>
                <a:cs typeface="Times New Roman" pitchFamily="18" charset="0"/>
              </a:rPr>
              <a:t>–2</a:t>
            </a:r>
          </a:p>
          <a:p>
            <a:pPr lvl="1"/>
            <a:r>
              <a:rPr lang="en-CA" dirty="0" err="1" smtClean="0">
                <a:latin typeface="Arial" charset="0"/>
                <a:cs typeface="Arial" charset="0"/>
              </a:rPr>
              <a:t>Heun’s</a:t>
            </a:r>
            <a:r>
              <a:rPr lang="en-CA" dirty="0" smtClean="0">
                <a:latin typeface="Arial" charset="0"/>
                <a:cs typeface="Arial" charset="0"/>
              </a:rPr>
              <a:t> method has an error around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CA" baseline="30000" dirty="0" smtClean="0">
                <a:latin typeface="Times New Roman" pitchFamily="18" charset="0"/>
                <a:cs typeface="Times New Roman" pitchFamily="18" charset="0"/>
              </a:rPr>
              <a:t>–5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4</a:t>
            </a:r>
            <a:r>
              <a:rPr lang="en-CA" baseline="30000" dirty="0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-order </a:t>
            </a:r>
            <a:r>
              <a:rPr lang="en-CA" dirty="0" err="1" smtClean="0">
                <a:latin typeface="Arial" charset="0"/>
                <a:cs typeface="Arial" charset="0"/>
              </a:rPr>
              <a:t>Runge-Kutta</a:t>
            </a:r>
            <a:r>
              <a:rPr lang="en-CA" dirty="0" smtClean="0">
                <a:latin typeface="Arial" charset="0"/>
                <a:cs typeface="Arial" charset="0"/>
              </a:rPr>
              <a:t> method has an error around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CA" baseline="30000" dirty="0" smtClean="0">
                <a:latin typeface="Times New Roman" pitchFamily="18" charset="0"/>
                <a:cs typeface="Times New Roman" pitchFamily="18" charset="0"/>
              </a:rPr>
              <a:t>–7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1461074" y="4511842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cs typeface="Arial" charset="0"/>
              </a:rPr>
              <a:t>Log of Error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6830111" y="3276254"/>
            <a:ext cx="1555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smtClean="0">
                <a:cs typeface="Arial" charset="0"/>
              </a:rPr>
              <a:t>Euler</a:t>
            </a:r>
            <a:endParaRPr lang="en-CA" sz="1600" dirty="0"/>
          </a:p>
        </p:txBody>
      </p:sp>
      <p:sp>
        <p:nvSpPr>
          <p:cNvPr id="10" name="Rectangle 9"/>
          <p:cNvSpPr/>
          <p:nvPr/>
        </p:nvSpPr>
        <p:spPr>
          <a:xfrm>
            <a:off x="6830111" y="4420411"/>
            <a:ext cx="1555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err="1" smtClean="0">
                <a:cs typeface="Arial" charset="0"/>
              </a:rPr>
              <a:t>Heun</a:t>
            </a:r>
            <a:endParaRPr lang="en-CA" sz="1600" dirty="0"/>
          </a:p>
        </p:txBody>
      </p:sp>
      <p:sp>
        <p:nvSpPr>
          <p:cNvPr id="11" name="Rectangle 10"/>
          <p:cNvSpPr/>
          <p:nvPr/>
        </p:nvSpPr>
        <p:spPr>
          <a:xfrm>
            <a:off x="6830110" y="5865368"/>
            <a:ext cx="22495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smtClean="0">
                <a:cs typeface="Arial" charset="0"/>
              </a:rPr>
              <a:t>4</a:t>
            </a:r>
            <a:r>
              <a:rPr lang="en-CA" sz="1600" baseline="30000" dirty="0" smtClean="0">
                <a:cs typeface="Arial" charset="0"/>
              </a:rPr>
              <a:t>th</a:t>
            </a:r>
            <a:r>
              <a:rPr lang="en-CA" sz="1600" dirty="0" smtClean="0">
                <a:cs typeface="Arial" charset="0"/>
              </a:rPr>
              <a:t>-order </a:t>
            </a:r>
            <a:r>
              <a:rPr lang="en-CA" sz="1600" dirty="0" err="1" smtClean="0">
                <a:cs typeface="Arial" charset="0"/>
              </a:rPr>
              <a:t>Runge</a:t>
            </a:r>
            <a:r>
              <a:rPr lang="en-CA" sz="1600" dirty="0" smtClean="0">
                <a:cs typeface="Arial" charset="0"/>
              </a:rPr>
              <a:t> </a:t>
            </a:r>
            <a:r>
              <a:rPr lang="en-CA" sz="1600" dirty="0" err="1" smtClean="0">
                <a:cs typeface="Arial" charset="0"/>
              </a:rPr>
              <a:t>Kutta</a:t>
            </a:r>
            <a:endParaRPr lang="en-CA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4</a:t>
            </a:r>
            <a:r>
              <a:rPr lang="en-CA" baseline="30000" smtClean="0">
                <a:latin typeface="Arial" charset="0"/>
                <a:cs typeface="Arial" charset="0"/>
              </a:rPr>
              <a:t>th</a:t>
            </a:r>
            <a:r>
              <a:rPr lang="en-CA" smtClean="0">
                <a:latin typeface="Arial" charset="0"/>
                <a:cs typeface="Arial" charset="0"/>
              </a:rPr>
              <a:t>-order Runge Kutta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other initial value problem we looked at was: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There is no analytic solution, so we had to use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ode45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n = 4;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[t2e, y2e]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euler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( @f2b, [0, 1], 1, 4*n+1 );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	[t2h, y2h] =  heun( @f2b, [0, 1], 1, 2*n+1 );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	[t2r, y2r] =   rk4( @f2b, [0, 1], 1, n+1 );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	[t2o, y2o] = ode45( @f2b, [0, 1], 1 );</a:t>
            </a:r>
          </a:p>
          <a:p>
            <a:pPr lvl="2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plot( t2e, y2e, 'r.'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hold on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plot( t2h, y2h, '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bd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'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plot( t2r, y2r, 'mo'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	plot( t2o, y2o, 'k' )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26626" name="Object 4"/>
          <p:cNvGraphicFramePr>
            <a:graphicFrameLocks noChangeAspect="1"/>
          </p:cNvGraphicFramePr>
          <p:nvPr/>
        </p:nvGraphicFramePr>
        <p:xfrm>
          <a:off x="2700338" y="2205038"/>
          <a:ext cx="381317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Equation" r:id="rId3" imgW="2400120" imgH="533160" progId="Equation.DSMT4">
                  <p:embed/>
                </p:oleObj>
              </mc:Choice>
              <mc:Fallback>
                <p:oleObj name="Equation" r:id="rId3" imgW="2400120" imgH="533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205038"/>
                        <a:ext cx="3813175" cy="844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4" name="Picture 5" descr="C:\Users\dwharder\Desktop\sasg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96803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Comparison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>
                <a:latin typeface="Arial" charset="0"/>
                <a:cs typeface="Arial" charset="0"/>
              </a:rPr>
              <a:t>	With this IVP, it is difficult to tell which is better at such a scale:</a:t>
            </a:r>
          </a:p>
          <a:p>
            <a:pPr lvl="1">
              <a:buNone/>
            </a:pPr>
            <a:r>
              <a:rPr lang="en-CA" dirty="0" smtClean="0">
                <a:latin typeface="Arial" charset="0"/>
                <a:cs typeface="Arial" charset="0"/>
              </a:rPr>
              <a:t>				Euler	</a:t>
            </a:r>
            <a:r>
              <a:rPr lang="en-CA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•		</a:t>
            </a:r>
            <a:r>
              <a:rPr lang="en-CA" dirty="0" smtClean="0">
                <a:latin typeface="Arial" charset="0"/>
                <a:cs typeface="Arial" charset="0"/>
              </a:rPr>
              <a:t>4</a:t>
            </a:r>
            <a:r>
              <a:rPr lang="en-CA" baseline="30000" dirty="0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-order </a:t>
            </a:r>
            <a:r>
              <a:rPr lang="en-CA" dirty="0" err="1" smtClean="0">
                <a:latin typeface="Arial" charset="0"/>
                <a:cs typeface="Arial" charset="0"/>
              </a:rPr>
              <a:t>Runge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dirty="0" err="1" smtClean="0">
                <a:latin typeface="Arial" charset="0"/>
                <a:cs typeface="Arial" charset="0"/>
              </a:rPr>
              <a:t>Kutta</a:t>
            </a:r>
            <a:r>
              <a:rPr lang="en-CA" dirty="0" smtClean="0">
                <a:latin typeface="Arial" charset="0"/>
                <a:cs typeface="Arial" charset="0"/>
              </a:rPr>
              <a:t>	  </a:t>
            </a:r>
            <a:r>
              <a:rPr lang="en-CA" b="1" dirty="0" smtClean="0">
                <a:solidFill>
                  <a:srgbClr val="FF00FF"/>
                </a:solidFill>
                <a:latin typeface="Consolas" pitchFamily="49" charset="0"/>
                <a:cs typeface="Consolas" pitchFamily="49" charset="0"/>
              </a:rPr>
              <a:t>o</a:t>
            </a:r>
          </a:p>
          <a:p>
            <a:pPr lvl="1">
              <a:buNone/>
            </a:pPr>
            <a:r>
              <a:rPr lang="en-CA" dirty="0" smtClean="0">
                <a:latin typeface="Arial" charset="0"/>
                <a:cs typeface="Arial" charset="0"/>
              </a:rPr>
              <a:t>				</a:t>
            </a:r>
            <a:r>
              <a:rPr lang="en-CA" dirty="0" err="1" smtClean="0">
                <a:latin typeface="Arial" charset="0"/>
                <a:cs typeface="Arial" charset="0"/>
              </a:rPr>
              <a:t>Heun</a:t>
            </a:r>
            <a:r>
              <a:rPr lang="en-CA" dirty="0" smtClean="0">
                <a:latin typeface="Arial" charset="0"/>
                <a:cs typeface="Arial" charset="0"/>
              </a:rPr>
              <a:t>	</a:t>
            </a:r>
            <a:r>
              <a:rPr lang="en-CA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◊		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ode45</a:t>
            </a:r>
            <a:r>
              <a:rPr lang="en-CA" dirty="0" smtClean="0">
                <a:latin typeface="Arial" charset="0"/>
                <a:cs typeface="Arial" charset="0"/>
              </a:rPr>
              <a:t>					 </a:t>
            </a:r>
            <a:r>
              <a:rPr lang="en-CA" b="1" baseline="30000" dirty="0" smtClean="0">
                <a:latin typeface="Consolas" pitchFamily="49" charset="0"/>
                <a:cs typeface="Consolas" pitchFamily="49" charset="0"/>
              </a:rPr>
              <a:t>___</a:t>
            </a:r>
            <a:endParaRPr lang="en-CA" baseline="30000" dirty="0" smtClean="0"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Integration</a:t>
            </a:r>
          </a:p>
        </p:txBody>
      </p:sp>
      <p:sp>
        <p:nvSpPr>
          <p:cNvPr id="30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will motivate this next idea by looking at approximating integrals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We wish to approximate</a:t>
            </a:r>
          </a:p>
        </p:txBody>
      </p:sp>
      <p:pic>
        <p:nvPicPr>
          <p:cNvPr id="3077" name="Picture 15" descr="C:\Users\dwharder\Desktop\b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450" y="2732088"/>
            <a:ext cx="3467100" cy="328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4" name="Object 22"/>
          <p:cNvGraphicFramePr>
            <a:graphicFrameLocks noChangeAspect="1"/>
          </p:cNvGraphicFramePr>
          <p:nvPr/>
        </p:nvGraphicFramePr>
        <p:xfrm>
          <a:off x="4137036" y="2554817"/>
          <a:ext cx="1146175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Equation" r:id="rId4" imgW="596880" imgH="469800" progId="Equation.DSMT4">
                  <p:embed/>
                </p:oleObj>
              </mc:Choice>
              <mc:Fallback>
                <p:oleObj name="Equation" r:id="rId4" imgW="596880" imgH="4698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7036" y="2554817"/>
                        <a:ext cx="1146175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Comparison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Instead, let’s again look at the logarithms of the absolute errors: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n = 20;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[t2e, y2e] = euler( @f2b, [0, 1], 1, 4*n+1 );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[t2h, y2h] =  heun( @f2b, [0, 1], 1, 2*n+1 );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[t2r, y2r] =   rk4( @f2b, [0, 1], 1, n+1 );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options = odeset( 'RelTol', 1e-13, 'AbsTol', 1e-13 );</a:t>
            </a:r>
          </a:p>
          <a:p>
            <a:pPr lvl="2">
              <a:buFont typeface="Arial" charset="0"/>
              <a:buNone/>
            </a:pPr>
            <a:r>
              <a:rPr lang="pt-BR" sz="1400" dirty="0" smtClean="0">
                <a:latin typeface="Consolas" pitchFamily="49" charset="0"/>
                <a:cs typeface="Consolas" pitchFamily="49" charset="0"/>
              </a:rPr>
              <a:t>[t2o, y2o] = ode45( @f2b, [0, 1], 1, options );</a:t>
            </a:r>
          </a:p>
          <a:p>
            <a:pPr lvl="2">
              <a:buFont typeface="Arial" charset="0"/>
              <a:buNone/>
            </a:pP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plot( t2e, log10(abs(y2e - interp1( t2o, y2o, t2e ))), '.r'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hold on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plot( t2h, log10(abs(y2h - interp1( t2o, y2o, t2h ))), '.b'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plot( t2r, log10(abs(y2r - interp1( t2o, y2o, t2r ))), '.m' )</a:t>
            </a:r>
          </a:p>
          <a:p>
            <a:pPr>
              <a:buFont typeface="Arial" charset="0"/>
              <a:buNone/>
            </a:pPr>
            <a:endParaRPr lang="en-CA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We compare our approximations with the built-in </a:t>
            </a:r>
            <a:r>
              <a:rPr lang="en-CA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ode45</a:t>
            </a: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function with very high relative and absolute tolerances</a:t>
            </a:r>
            <a:endParaRPr lang="en-CA" sz="18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5" descr="C:\Users\dwharder\Desktop\balsdjlk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3023216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Comparison</a:t>
            </a:r>
          </a:p>
        </p:txBody>
      </p:sp>
      <p:sp>
        <p:nvSpPr>
          <p:cNvPr id="6349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Again, comparing the errors: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 error for Euler’s method is around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CA" baseline="30000" smtClean="0">
                <a:latin typeface="Times New Roman" pitchFamily="18" charset="0"/>
                <a:cs typeface="Times New Roman" pitchFamily="18" charset="0"/>
              </a:rPr>
              <a:t>–2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Heun’s method has an error around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CA" baseline="30000" smtClean="0">
                <a:latin typeface="Times New Roman" pitchFamily="18" charset="0"/>
                <a:cs typeface="Times New Roman" pitchFamily="18" charset="0"/>
              </a:rPr>
              <a:t>–4</a:t>
            </a:r>
            <a:endParaRPr lang="en-CA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 4</a:t>
            </a:r>
            <a:r>
              <a:rPr lang="en-CA" baseline="30000" smtClean="0">
                <a:latin typeface="Arial" charset="0"/>
                <a:cs typeface="Arial" charset="0"/>
              </a:rPr>
              <a:t>th</a:t>
            </a:r>
            <a:r>
              <a:rPr lang="en-CA" smtClean="0">
                <a:latin typeface="Arial" charset="0"/>
                <a:cs typeface="Arial" charset="0"/>
              </a:rPr>
              <a:t>-order Runge-Kutta method has an error around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CA" baseline="30000" smtClean="0">
                <a:latin typeface="Times New Roman" pitchFamily="18" charset="0"/>
                <a:cs typeface="Times New Roman" pitchFamily="18" charset="0"/>
              </a:rPr>
              <a:t>–6</a:t>
            </a:r>
            <a:endParaRPr lang="en-CA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1461074" y="4511842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cs typeface="Arial" charset="0"/>
              </a:rPr>
              <a:t>Log of Error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6830111" y="3525460"/>
            <a:ext cx="1555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smtClean="0">
                <a:cs typeface="Arial" charset="0"/>
              </a:rPr>
              <a:t>Euler</a:t>
            </a:r>
            <a:endParaRPr lang="en-CA" sz="1600" dirty="0"/>
          </a:p>
        </p:txBody>
      </p:sp>
      <p:sp>
        <p:nvSpPr>
          <p:cNvPr id="9" name="Rectangle 8"/>
          <p:cNvSpPr/>
          <p:nvPr/>
        </p:nvSpPr>
        <p:spPr>
          <a:xfrm>
            <a:off x="6830111" y="4188337"/>
            <a:ext cx="15553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err="1" smtClean="0">
                <a:cs typeface="Arial" charset="0"/>
              </a:rPr>
              <a:t>Heun</a:t>
            </a:r>
            <a:endParaRPr lang="en-CA" sz="1600" dirty="0"/>
          </a:p>
        </p:txBody>
      </p:sp>
      <p:sp>
        <p:nvSpPr>
          <p:cNvPr id="10" name="Rectangle 9"/>
          <p:cNvSpPr/>
          <p:nvPr/>
        </p:nvSpPr>
        <p:spPr>
          <a:xfrm>
            <a:off x="6830110" y="5464846"/>
            <a:ext cx="22495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smtClean="0">
                <a:cs typeface="Arial" charset="0"/>
              </a:rPr>
              <a:t>4</a:t>
            </a:r>
            <a:r>
              <a:rPr lang="en-CA" sz="1600" baseline="30000" dirty="0" smtClean="0">
                <a:cs typeface="Arial" charset="0"/>
              </a:rPr>
              <a:t>th</a:t>
            </a:r>
            <a:r>
              <a:rPr lang="en-CA" sz="1600" dirty="0" smtClean="0">
                <a:cs typeface="Arial" charset="0"/>
              </a:rPr>
              <a:t>-order </a:t>
            </a:r>
            <a:r>
              <a:rPr lang="en-CA" sz="1600" dirty="0" err="1" smtClean="0">
                <a:cs typeface="Arial" charset="0"/>
              </a:rPr>
              <a:t>Runge</a:t>
            </a:r>
            <a:r>
              <a:rPr lang="en-CA" sz="1600" dirty="0" smtClean="0">
                <a:cs typeface="Arial" charset="0"/>
              </a:rPr>
              <a:t> </a:t>
            </a:r>
            <a:r>
              <a:rPr lang="en-CA" sz="1600" dirty="0" err="1" smtClean="0">
                <a:cs typeface="Arial" charset="0"/>
              </a:rPr>
              <a:t>Kutta</a:t>
            </a:r>
            <a:endParaRPr lang="en-CA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With this general implementation of Runge-Kutta methods, we may now go on to the current algorithm used in Matlab today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routine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ode45</a:t>
            </a:r>
            <a:r>
              <a:rPr lang="en-US" smtClean="0">
                <a:latin typeface="Arial" charset="0"/>
                <a:cs typeface="Arial" charset="0"/>
              </a:rPr>
              <a:t> uses the Dormand-Prince method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Consider the ODE described by: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does not have a closed-form solution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best Maple can do is give an answer in terms of an integral:</a:t>
            </a: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b="1" dirty="0" smtClean="0">
                <a:latin typeface="Arial" charset="0"/>
                <a:cs typeface="Arial" charset="0"/>
              </a:rPr>
              <a:t>		</a:t>
            </a:r>
            <a:r>
              <a:rPr lang="en-CA" sz="1600" b="1" dirty="0" smtClean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CA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CA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dsolve</a:t>
            </a:r>
            <a:r>
              <a:rPr lang="en-CA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 {D(y)(t) = y(t)*(2 - t)*t + t - 1, y(0) = 1} );</a:t>
            </a:r>
            <a:endParaRPr lang="en-CA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CA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27650" name="Object 7"/>
          <p:cNvGraphicFramePr>
            <a:graphicFrameLocks noChangeAspect="1"/>
          </p:cNvGraphicFramePr>
          <p:nvPr/>
        </p:nvGraphicFramePr>
        <p:xfrm>
          <a:off x="1908175" y="2060575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name="Equation" r:id="rId4" imgW="1676160" imgH="533160" progId="Equation.DSMT4">
                  <p:embed/>
                </p:oleObj>
              </mc:Choice>
              <mc:Fallback>
                <p:oleObj name="Equation" r:id="rId4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060575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2762250" y="4686848"/>
          <a:ext cx="3646488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3" name="Equation" r:id="rId6" imgW="2298600" imgH="482400" progId="Equation.DSMT4">
                  <p:embed/>
                </p:oleObj>
              </mc:Choice>
              <mc:Fallback>
                <p:oleObj name="Equation" r:id="rId6" imgW="229860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2250" y="4686848"/>
                        <a:ext cx="3646488" cy="766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H="1" flipV="1">
            <a:off x="4492625" y="5334548"/>
            <a:ext cx="649288" cy="57626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6" name="TextBox 11"/>
          <p:cNvSpPr txBox="1">
            <a:spLocks noChangeArrowheads="1"/>
          </p:cNvSpPr>
          <p:nvPr/>
        </p:nvSpPr>
        <p:spPr bwMode="auto">
          <a:xfrm>
            <a:off x="5116513" y="5791748"/>
            <a:ext cx="1903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No antiderivative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4" descr="C:\Users\dwharder\Desktop\k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2500" y="3542626"/>
            <a:ext cx="4535488" cy="33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Matlab, we would implement</a:t>
            </a:r>
          </a:p>
          <a:p>
            <a:pPr lvl="1">
              <a:buFont typeface="Arial" charset="0"/>
              <a:buNone/>
            </a:pP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fr-FR" sz="1800" dirty="0" err="1" smtClean="0">
                <a:latin typeface="Consolas" pitchFamily="49" charset="0"/>
                <a:cs typeface="Consolas" pitchFamily="49" charset="0"/>
              </a:rPr>
              <a:t>function</a:t>
            </a: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 [</a:t>
            </a:r>
            <a:r>
              <a:rPr lang="fr-FR" sz="1800" dirty="0" err="1" smtClean="0">
                <a:latin typeface="Consolas" pitchFamily="49" charset="0"/>
                <a:cs typeface="Consolas" pitchFamily="49" charset="0"/>
              </a:rPr>
              <a:t>dy</a:t>
            </a: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] = f3a( t, y )</a:t>
            </a:r>
            <a:br>
              <a:rPr lang="fr-FR" sz="1800" dirty="0" smtClean="0">
                <a:latin typeface="Consolas" pitchFamily="49" charset="0"/>
                <a:cs typeface="Consolas" pitchFamily="49" charset="0"/>
              </a:rPr>
            </a:b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800" dirty="0" err="1" smtClean="0">
                <a:latin typeface="Consolas" pitchFamily="49" charset="0"/>
                <a:cs typeface="Consolas" pitchFamily="49" charset="0"/>
              </a:rPr>
              <a:t>dy</a:t>
            </a: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 = y*(2 - t)*t + t - 1;</a:t>
            </a:r>
            <a:br>
              <a:rPr lang="fr-FR" sz="1800" dirty="0" smtClean="0">
                <a:latin typeface="Consolas" pitchFamily="49" charset="0"/>
                <a:cs typeface="Consolas" pitchFamily="49" charset="0"/>
              </a:rPr>
            </a:br>
            <a:r>
              <a:rPr lang="en-CA" sz="1800" dirty="0" smtClean="0">
                <a:latin typeface="Consolas" pitchFamily="49" charset="0"/>
                <a:cs typeface="Consolas" pitchFamily="49" charset="0"/>
              </a:rPr>
              <a:t>end</a:t>
            </a: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And then call:</a:t>
            </a:r>
          </a:p>
          <a:p>
            <a:pPr lvl="2">
              <a:buFont typeface="Arial" charset="0"/>
              <a:buNone/>
            </a:pPr>
            <a:r>
              <a:rPr lang="en-CA" sz="1800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[t3a, y3a] = ode45( @f3a, [0, 5], 1 );</a:t>
            </a:r>
          </a:p>
          <a:p>
            <a:pPr lvl="2">
              <a:buFont typeface="Arial" charset="0"/>
              <a:buNone/>
            </a:pP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&gt;&gt; plot( t3a, y3a );</a:t>
            </a:r>
          </a:p>
          <a:p>
            <a:endParaRPr lang="en-CA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28674" name="Object 7"/>
          <p:cNvGraphicFramePr>
            <a:graphicFrameLocks noChangeAspect="1"/>
          </p:cNvGraphicFramePr>
          <p:nvPr/>
        </p:nvGraphicFramePr>
        <p:xfrm>
          <a:off x="5794375" y="1804988"/>
          <a:ext cx="26606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Equation" r:id="rId5" imgW="1676160" imgH="533160" progId="Equation.DSMT4">
                  <p:embed/>
                </p:oleObj>
              </mc:Choice>
              <mc:Fallback>
                <p:oleObj name="Equation" r:id="rId5" imgW="167616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4375" y="1804988"/>
                        <a:ext cx="26606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5" descr="C:\Users\dwharder\Desktop\k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3548976"/>
            <a:ext cx="4535488" cy="339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One interesting observation:</a:t>
            </a:r>
            <a:endParaRPr lang="fr-FR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&gt;&gt; plot( t3a, y3a, '.' );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The points appear to be more tightly packed at the right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Dormand-Prince is </a:t>
            </a:r>
            <a:r>
              <a:rPr lang="en-CA" i="1" smtClean="0">
                <a:latin typeface="Arial" charset="0"/>
                <a:cs typeface="Arial" charset="0"/>
              </a:rPr>
              <a:t>adaptive</a:t>
            </a:r>
            <a:r>
              <a:rPr lang="en-CA" smtClean="0">
                <a:latin typeface="Arial" charset="0"/>
                <a:cs typeface="Arial" charset="0"/>
              </a:rPr>
              <a:t>—it attempts to optimize the interval size</a:t>
            </a:r>
            <a:endParaRPr lang="en-CA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There are 69 points:</a:t>
            </a:r>
          </a:p>
          <a:p>
            <a:pPr lvl="1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fr-FR" smtClean="0">
                <a:latin typeface="Consolas" pitchFamily="49" charset="0"/>
                <a:cs typeface="Consolas" pitchFamily="49" charset="0"/>
              </a:rPr>
              <a:t>length( t3a );</a:t>
            </a:r>
          </a:p>
          <a:p>
            <a:pPr lvl="1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  ans = 69</a:t>
            </a:r>
          </a:p>
          <a:p>
            <a:pPr lvl="1">
              <a:buFont typeface="Arial" charset="0"/>
              <a:buNone/>
            </a:pPr>
            <a:endParaRPr lang="fr-FR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&gt;&gt; plot( diff( t3a ), '.' );</a:t>
            </a:r>
          </a:p>
          <a:p>
            <a:endParaRPr lang="en-CA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 lvl="1"/>
            <a:endParaRPr lang="en-US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6564" name="Picture 6" descr="C:\Users\dwharder\Desktop\k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0913" y="3444875"/>
            <a:ext cx="4537075" cy="339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How does the algorithm know when to change the size of the interval?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Suppose we have two algorithms, one known to be better than the other: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For example, Euler’s method and </a:t>
            </a:r>
            <a:r>
              <a:rPr lang="en-US" dirty="0" err="1" smtClean="0">
                <a:latin typeface="Arial" charset="0"/>
                <a:cs typeface="Arial" charset="0"/>
              </a:rPr>
              <a:t>Heun’s</a:t>
            </a:r>
            <a:r>
              <a:rPr lang="en-US" dirty="0" smtClean="0">
                <a:latin typeface="Arial" charset="0"/>
                <a:cs typeface="Arial" charset="0"/>
              </a:rPr>
              <a:t> method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Given a point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, use both methods to approximate the next point:</a:t>
            </a:r>
          </a:p>
          <a:p>
            <a:pPr lvl="1"/>
            <a:endParaRPr lang="en-US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graphicFrame>
        <p:nvGraphicFramePr>
          <p:cNvPr id="29698" name="Object 7"/>
          <p:cNvGraphicFramePr>
            <a:graphicFrameLocks noChangeAspect="1"/>
          </p:cNvGraphicFramePr>
          <p:nvPr/>
        </p:nvGraphicFramePr>
        <p:xfrm>
          <a:off x="3203575" y="4451350"/>
          <a:ext cx="2478088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Equation" r:id="rId4" imgW="1562040" imgH="1168200" progId="Equation.DSMT4">
                  <p:embed/>
                </p:oleObj>
              </mc:Choice>
              <mc:Fallback>
                <p:oleObj name="Equation" r:id="rId4" imgW="1562040" imgH="1168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4451350"/>
                        <a:ext cx="2478088" cy="185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rot="10800000">
            <a:off x="4787900" y="5453605"/>
            <a:ext cx="1871663" cy="15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>
            <a:off x="5148263" y="6055268"/>
            <a:ext cx="1584325" cy="28733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3" name="TextBox 10"/>
          <p:cNvSpPr txBox="1">
            <a:spLocks noChangeArrowheads="1"/>
          </p:cNvSpPr>
          <p:nvPr/>
        </p:nvSpPr>
        <p:spPr bwMode="auto">
          <a:xfrm>
            <a:off x="6659563" y="5271043"/>
            <a:ext cx="17287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/>
              <a:t>Euler’s method</a:t>
            </a:r>
          </a:p>
        </p:txBody>
      </p:sp>
      <p:sp>
        <p:nvSpPr>
          <p:cNvPr id="29704" name="TextBox 11"/>
          <p:cNvSpPr txBox="1">
            <a:spLocks noChangeArrowheads="1"/>
          </p:cNvSpPr>
          <p:nvPr/>
        </p:nvSpPr>
        <p:spPr bwMode="auto">
          <a:xfrm>
            <a:off x="6724650" y="6206080"/>
            <a:ext cx="172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Heun’s method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  <p:bldP spid="2970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As a very simple example, consider: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Suppose we want to ultimately approximate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(0.1)</a:t>
            </a:r>
            <a:r>
              <a:rPr lang="en-US" dirty="0" smtClean="0">
                <a:latin typeface="Arial" charset="0"/>
                <a:cs typeface="Arial" charset="0"/>
              </a:rPr>
              <a:t> so we start with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0.1 </a:t>
            </a:r>
            <a:r>
              <a:rPr lang="en-US" dirty="0" smtClean="0">
                <a:latin typeface="Arial" charset="0"/>
                <a:cs typeface="Arial" charset="0"/>
              </a:rPr>
              <a:t>and we want to ensure that the error is not larger than </a:t>
            </a:r>
            <a:r>
              <a:rPr lang="en-US" i="1" dirty="0" err="1" smtClean="0">
                <a:latin typeface="Symbol" pitchFamily="18" charset="2"/>
                <a:cs typeface="Times New Roman" pitchFamily="18" charset="0"/>
              </a:rPr>
              <a:t>e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abs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0.001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0722" name="Object 7"/>
          <p:cNvGraphicFramePr>
            <a:graphicFrameLocks noChangeAspect="1"/>
          </p:cNvGraphicFramePr>
          <p:nvPr/>
        </p:nvGraphicFramePr>
        <p:xfrm>
          <a:off x="3635375" y="1989138"/>
          <a:ext cx="14922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Equation" r:id="rId4" imgW="939600" imgH="533160" progId="Equation.DSMT4">
                  <p:embed/>
                </p:oleObj>
              </mc:Choice>
              <mc:Fallback>
                <p:oleObj name="Equation" r:id="rId4" imgW="939600" imgH="53316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989138"/>
                        <a:ext cx="1492250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4"/>
          <p:cNvGraphicFramePr>
            <a:graphicFrameLocks noChangeAspect="1"/>
          </p:cNvGraphicFramePr>
          <p:nvPr/>
        </p:nvGraphicFramePr>
        <p:xfrm>
          <a:off x="2687638" y="4150323"/>
          <a:ext cx="33655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name="Equation" r:id="rId6" imgW="2120760" imgH="1193760" progId="Equation.DSMT4">
                  <p:embed/>
                </p:oleObj>
              </mc:Choice>
              <mc:Fallback>
                <p:oleObj name="Equation" r:id="rId6" imgW="2120760" imgH="1193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4150323"/>
                        <a:ext cx="3365500" cy="189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4533900" y="4975823"/>
            <a:ext cx="431800" cy="3587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402263" y="5534623"/>
            <a:ext cx="682625" cy="3603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5" name="Straight Arrow Connector 14"/>
          <p:cNvCxnSpPr/>
          <p:nvPr/>
        </p:nvCxnSpPr>
        <p:spPr>
          <a:xfrm rot="10800000">
            <a:off x="5084763" y="5125048"/>
            <a:ext cx="1871662" cy="15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6156325" y="5806085"/>
            <a:ext cx="871538" cy="2079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0" name="TextBox 16"/>
          <p:cNvSpPr txBox="1">
            <a:spLocks noChangeArrowheads="1"/>
          </p:cNvSpPr>
          <p:nvPr/>
        </p:nvSpPr>
        <p:spPr bwMode="auto">
          <a:xfrm>
            <a:off x="6956425" y="4942485"/>
            <a:ext cx="17272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Euler’s method</a:t>
            </a:r>
          </a:p>
        </p:txBody>
      </p:sp>
      <p:sp>
        <p:nvSpPr>
          <p:cNvPr id="30731" name="TextBox 17"/>
          <p:cNvSpPr txBox="1">
            <a:spLocks noChangeArrowheads="1"/>
          </p:cNvSpPr>
          <p:nvPr/>
        </p:nvSpPr>
        <p:spPr bwMode="auto">
          <a:xfrm>
            <a:off x="7019925" y="5877523"/>
            <a:ext cx="17287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Heun’s method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30730" grpId="0"/>
      <p:bldP spid="3073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Thus, we have two approximations: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One is okay, the other is better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actual value is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–0.1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0.9048374180</a:t>
            </a:r>
            <a:r>
              <a:rPr lang="en-CA" dirty="0" smtClean="0"/>
              <a:t>···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b="1" dirty="0" smtClean="0">
                <a:latin typeface="Arial" charset="0"/>
                <a:cs typeface="Arial" charset="0"/>
              </a:rPr>
              <a:t>actual</a:t>
            </a:r>
            <a:r>
              <a:rPr lang="en-US" dirty="0" smtClean="0">
                <a:latin typeface="Arial" charset="0"/>
                <a:cs typeface="Arial" charset="0"/>
              </a:rPr>
              <a:t> error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US" dirty="0" smtClean="0">
                <a:latin typeface="Arial" charset="0"/>
                <a:cs typeface="Arial" charset="0"/>
              </a:rPr>
              <a:t> is 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Using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 smtClean="0">
                <a:latin typeface="Arial" charset="0"/>
                <a:cs typeface="Arial" charset="0"/>
              </a:rPr>
              <a:t>, our </a:t>
            </a:r>
            <a:r>
              <a:rPr lang="en-US" b="1" dirty="0" smtClean="0">
                <a:latin typeface="Arial" charset="0"/>
                <a:cs typeface="Arial" charset="0"/>
              </a:rPr>
              <a:t>approximation</a:t>
            </a:r>
            <a:r>
              <a:rPr lang="en-US" dirty="0" smtClean="0">
                <a:latin typeface="Arial" charset="0"/>
                <a:cs typeface="Arial" charset="0"/>
              </a:rPr>
              <a:t> of the error is   </a:t>
            </a:r>
          </a:p>
        </p:txBody>
      </p:sp>
      <p:graphicFrame>
        <p:nvGraphicFramePr>
          <p:cNvPr id="31746" name="Object 4"/>
          <p:cNvGraphicFramePr>
            <a:graphicFrameLocks noChangeAspect="1"/>
          </p:cNvGraphicFramePr>
          <p:nvPr/>
        </p:nvGraphicFramePr>
        <p:xfrm>
          <a:off x="3924300" y="2328863"/>
          <a:ext cx="1230313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Equation" r:id="rId4" imgW="774360" imgH="482400" progId="Equation.DSMT4">
                  <p:embed/>
                </p:oleObj>
              </mc:Choice>
              <mc:Fallback>
                <p:oleObj name="Equation" r:id="rId4" imgW="77436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328863"/>
                        <a:ext cx="1230313" cy="76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7" name="Object 5"/>
          <p:cNvGraphicFramePr>
            <a:graphicFrameLocks noChangeAspect="1"/>
          </p:cNvGraphicFramePr>
          <p:nvPr/>
        </p:nvGraphicFramePr>
        <p:xfrm>
          <a:off x="1919288" y="4508500"/>
          <a:ext cx="49561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6" imgW="3124080" imgH="279360" progId="Equation.DSMT4">
                  <p:embed/>
                </p:oleObj>
              </mc:Choice>
              <mc:Fallback>
                <p:oleObj name="Equation" r:id="rId6" imgW="3124080" imgH="2793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288" y="4508500"/>
                        <a:ext cx="4956175" cy="442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8" name="Object 6"/>
          <p:cNvGraphicFramePr>
            <a:graphicFrameLocks noChangeAspect="1"/>
          </p:cNvGraphicFramePr>
          <p:nvPr/>
        </p:nvGraphicFramePr>
        <p:xfrm>
          <a:off x="2773363" y="5497513"/>
          <a:ext cx="324485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5" name="Equation" r:id="rId8" imgW="2044440" imgH="279360" progId="Equation.DSMT4">
                  <p:embed/>
                </p:oleObj>
              </mc:Choice>
              <mc:Fallback>
                <p:oleObj name="Equation" r:id="rId8" imgW="2044440" imgH="2793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363" y="5497513"/>
                        <a:ext cx="3244850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Integration</a:t>
            </a:r>
          </a:p>
        </p:txBody>
      </p:sp>
      <p:sp>
        <p:nvSpPr>
          <p:cNvPr id="41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 first year, you would have seen the approximation: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Approximate the integral by calculating the area of the square</a:t>
            </a:r>
          </a:p>
        </p:txBody>
      </p:sp>
      <p:pic>
        <p:nvPicPr>
          <p:cNvPr id="4101" name="Picture 16" descr="C:\Users\dwharder\Desktop\b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450" y="2732088"/>
            <a:ext cx="3467100" cy="328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38138" y="3005138"/>
          <a:ext cx="252095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5" name="Equation" r:id="rId4" imgW="1625400" imgH="469800" progId="Equation.DSMT4">
                  <p:embed/>
                </p:oleObj>
              </mc:Choice>
              <mc:Fallback>
                <p:oleObj name="Equation" r:id="rId4" imgW="1625400" imgH="469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3005138"/>
                        <a:ext cx="2520950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Box 6"/>
          <p:cNvSpPr txBox="1">
            <a:spLocks noChangeArrowheads="1"/>
          </p:cNvSpPr>
          <p:nvPr/>
        </p:nvSpPr>
        <p:spPr bwMode="auto">
          <a:xfrm>
            <a:off x="5811838" y="5699125"/>
            <a:ext cx="488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" pitchFamily="18" charset="0"/>
              </a:rPr>
              <a:t>=</a:t>
            </a:r>
            <a:r>
              <a:rPr lang="en-CA" i="1">
                <a:latin typeface="Times" pitchFamily="18" charset="0"/>
              </a:rPr>
              <a:t> b</a:t>
            </a:r>
          </a:p>
        </p:txBody>
      </p:sp>
      <p:sp>
        <p:nvSpPr>
          <p:cNvPr id="4103" name="TextBox 7"/>
          <p:cNvSpPr txBox="1">
            <a:spLocks noChangeArrowheads="1"/>
          </p:cNvSpPr>
          <p:nvPr/>
        </p:nvSpPr>
        <p:spPr bwMode="auto">
          <a:xfrm>
            <a:off x="2932113" y="5699125"/>
            <a:ext cx="4873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" pitchFamily="18" charset="0"/>
              </a:rPr>
              <a:t>a</a:t>
            </a:r>
            <a:r>
              <a:rPr lang="en-CA">
                <a:latin typeface="Times" pitchFamily="18" charset="0"/>
              </a:rPr>
              <a:t> =</a:t>
            </a:r>
            <a:endParaRPr lang="en-CA" i="1">
              <a:latin typeface="Times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suggests that we can use                            as an approximation of the error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Problem:  this error is larger than the error we were willing to tolerate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In this case, the error should be less than </a:t>
            </a:r>
            <a:r>
              <a:rPr lang="en-US" i="1" dirty="0" err="1" smtClean="0">
                <a:latin typeface="Symbol" pitchFamily="18" charset="2"/>
                <a:cs typeface="Times New Roman" pitchFamily="18" charset="0"/>
              </a:rPr>
              <a:t>e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abs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0.001</a:t>
            </a:r>
          </a:p>
          <a:p>
            <a:pPr lvl="1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Solution:  choose a smaller value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Question:  how much smaller?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2770" name="Object 4"/>
          <p:cNvGraphicFramePr>
            <a:graphicFrameLocks noChangeAspect="1"/>
          </p:cNvGraphicFramePr>
          <p:nvPr/>
        </p:nvGraphicFramePr>
        <p:xfrm>
          <a:off x="5102783" y="1592791"/>
          <a:ext cx="2051553" cy="485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7" name="Equation" r:id="rId4" imgW="1180800" imgH="279360" progId="Equation.DSMT4">
                  <p:embed/>
                </p:oleObj>
              </mc:Choice>
              <mc:Fallback>
                <p:oleObj name="Equation" r:id="rId4" imgW="118080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783" y="1592791"/>
                        <a:ext cx="2051553" cy="4850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First, we know that the error of Euler’s method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, that is</a:t>
            </a: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											   </a:t>
            </a:r>
            <a:r>
              <a:rPr lang="en-US" sz="2000" dirty="0" smtClean="0">
                <a:latin typeface="Arial" charset="0"/>
                <a:cs typeface="Arial" charset="0"/>
              </a:rPr>
              <a:t>for some value of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C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If we scale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Arial" charset="0"/>
                <a:cs typeface="Arial" charset="0"/>
              </a:rPr>
              <a:t> by some factor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Arial" charset="0"/>
                <a:cs typeface="Arial" charset="0"/>
              </a:rPr>
              <a:t>, the error will be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sh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3794" name="Object 4"/>
          <p:cNvGraphicFramePr>
            <a:graphicFrameLocks noChangeAspect="1"/>
          </p:cNvGraphicFramePr>
          <p:nvPr/>
        </p:nvGraphicFramePr>
        <p:xfrm>
          <a:off x="3582987" y="2415542"/>
          <a:ext cx="1925637" cy="505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Equation" r:id="rId4" imgW="1066680" imgH="279360" progId="Equation.DSMT4">
                  <p:embed/>
                </p:oleObj>
              </mc:Choice>
              <mc:Fallback>
                <p:oleObj name="Equation" r:id="rId4" imgW="106668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2987" y="2415542"/>
                        <a:ext cx="1925637" cy="5053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3953437" y="3844913"/>
          <a:ext cx="133032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name="Equation" r:id="rId6" imgW="838080" imgH="279360" progId="Equation.DSMT4">
                  <p:embed/>
                </p:oleObj>
              </mc:Choice>
              <mc:Fallback>
                <p:oleObj name="Equation" r:id="rId6" imgW="83808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3437" y="3844913"/>
                        <a:ext cx="1330325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Arial" charset="0"/>
                <a:cs typeface="Arial" charset="0"/>
              </a:rPr>
              <a:t>	However, we want final error to be less than </a:t>
            </a:r>
            <a:r>
              <a:rPr lang="en-US" i="1" dirty="0" err="1" smtClean="0">
                <a:latin typeface="Symbol" pitchFamily="18" charset="2"/>
                <a:cs typeface="Times New Roman" pitchFamily="18" charset="0"/>
              </a:rPr>
              <a:t>e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abs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contribution of the maximum error at the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baseline="30000" dirty="0" err="1" smtClean="0">
                <a:latin typeface="Arial" charset="0"/>
                <a:cs typeface="Arial" charset="0"/>
              </a:rPr>
              <a:t>th</a:t>
            </a:r>
            <a:r>
              <a:rPr lang="en-US" dirty="0" smtClean="0">
                <a:latin typeface="Arial" charset="0"/>
                <a:cs typeface="Arial" charset="0"/>
              </a:rPr>
              <a:t> step should be proportional to the width of the interval relative to the whole interval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Our modified goal:  we want                     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Just to be sure, find a value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Arial" charset="0"/>
                <a:cs typeface="Arial" charset="0"/>
              </a:rPr>
              <a:t> such that </a:t>
            </a:r>
          </a:p>
        </p:txBody>
      </p:sp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3740680" y="3800737"/>
          <a:ext cx="1976437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3" name="Equation" r:id="rId4" imgW="1244520" imgH="444240" progId="Equation.DSMT4">
                  <p:embed/>
                </p:oleObj>
              </mc:Choice>
              <mc:Fallback>
                <p:oleObj name="Equation" r:id="rId4" imgW="124452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0680" y="3800737"/>
                        <a:ext cx="1976437" cy="706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5"/>
          <p:cNvGraphicFramePr>
            <a:graphicFrameLocks noChangeAspect="1"/>
          </p:cNvGraphicFramePr>
          <p:nvPr/>
        </p:nvGraphicFramePr>
        <p:xfrm>
          <a:off x="3133725" y="5072063"/>
          <a:ext cx="334327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4" name="Equation" r:id="rId6" imgW="2108160" imgH="469800" progId="Equation.DSMT4">
                  <p:embed/>
                </p:oleObj>
              </mc:Choice>
              <mc:Fallback>
                <p:oleObj name="Equation" r:id="rId6" imgW="210816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3725" y="5072063"/>
                        <a:ext cx="3343275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</a:p>
        </p:txBody>
      </p:sp>
      <p:sp>
        <p:nvSpPr>
          <p:cNvPr id="348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now have two equations: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Expand the second: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can now substitute the first equation for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Ch</a:t>
            </a:r>
            <a:r>
              <a:rPr lang="en-CA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4627563" y="1928813"/>
          <a:ext cx="1955800" cy="747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Equation" r:id="rId3" imgW="1231560" imgH="469800" progId="Equation.DSMT4">
                  <p:embed/>
                </p:oleObj>
              </mc:Choice>
              <mc:Fallback>
                <p:oleObj name="Equation" r:id="rId3" imgW="1231560" imgH="469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563" y="1928813"/>
                        <a:ext cx="1955800" cy="747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4"/>
          <p:cNvGraphicFramePr>
            <a:graphicFrameLocks noChangeAspect="1"/>
          </p:cNvGraphicFramePr>
          <p:nvPr/>
        </p:nvGraphicFramePr>
        <p:xfrm>
          <a:off x="2338388" y="2095500"/>
          <a:ext cx="169386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1" name="Equation" r:id="rId5" imgW="1066680" imgH="279360" progId="Equation.DSMT4">
                  <p:embed/>
                </p:oleObj>
              </mc:Choice>
              <mc:Fallback>
                <p:oleObj name="Equation" r:id="rId5" imgW="106668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2095500"/>
                        <a:ext cx="1693862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3186113" y="3216275"/>
          <a:ext cx="19558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2" name="Equation" r:id="rId7" imgW="1231560" imgH="965160" progId="Equation.DSMT4">
                  <p:embed/>
                </p:oleObj>
              </mc:Choice>
              <mc:Fallback>
                <p:oleObj name="Equation" r:id="rId7" imgW="1231560" imgH="9651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6113" y="3216275"/>
                        <a:ext cx="1955800" cy="153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3400425" y="5122863"/>
          <a:ext cx="2416175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3" name="Equation" r:id="rId9" imgW="1523880" imgH="469800" progId="Equation.DSMT4">
                  <p:embed/>
                </p:oleObj>
              </mc:Choice>
              <mc:Fallback>
                <p:oleObj name="Equation" r:id="rId9" imgW="152388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0425" y="5122863"/>
                        <a:ext cx="2416175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73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</a:p>
        </p:txBody>
      </p:sp>
      <p:sp>
        <p:nvSpPr>
          <p:cNvPr id="3584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the equation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can solve for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CA" smtClean="0">
                <a:latin typeface="Arial" charset="0"/>
                <a:cs typeface="Arial" charset="0"/>
              </a:rPr>
              <a:t> to get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graphicFrame>
        <p:nvGraphicFramePr>
          <p:cNvPr id="35842" name="Object 5"/>
          <p:cNvGraphicFramePr>
            <a:graphicFrameLocks noChangeAspect="1"/>
          </p:cNvGraphicFramePr>
          <p:nvPr/>
        </p:nvGraphicFramePr>
        <p:xfrm>
          <a:off x="3249613" y="2146300"/>
          <a:ext cx="2417762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4" name="Equation" r:id="rId3" imgW="1523880" imgH="469800" progId="Equation.DSMT4">
                  <p:embed/>
                </p:oleObj>
              </mc:Choice>
              <mc:Fallback>
                <p:oleObj name="Equation" r:id="rId3" imgW="152388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9613" y="2146300"/>
                        <a:ext cx="2417762" cy="74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6"/>
          <p:cNvGraphicFramePr>
            <a:graphicFrameLocks noChangeAspect="1"/>
          </p:cNvGraphicFramePr>
          <p:nvPr/>
        </p:nvGraphicFramePr>
        <p:xfrm>
          <a:off x="3514725" y="3575050"/>
          <a:ext cx="2416175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5" name="Equation" r:id="rId5" imgW="1523880" imgH="469800" progId="Equation.DSMT4">
                  <p:embed/>
                </p:oleObj>
              </mc:Choice>
              <mc:Fallback>
                <p:oleObj name="Equation" r:id="rId5" imgW="1523880" imgH="469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725" y="3575050"/>
                        <a:ext cx="2416175" cy="750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</a:p>
        </p:txBody>
      </p:sp>
      <p:sp>
        <p:nvSpPr>
          <p:cNvPr id="36869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622507" cy="461645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In this particular example: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and thus we find that 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To get the accuracy we want, we need a smaller value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6866" name="Object 5"/>
          <p:cNvGraphicFramePr>
            <a:graphicFrameLocks noChangeAspect="1"/>
          </p:cNvGraphicFramePr>
          <p:nvPr/>
        </p:nvGraphicFramePr>
        <p:xfrm>
          <a:off x="3179763" y="1955800"/>
          <a:ext cx="1971675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8" name="Equation" r:id="rId3" imgW="1244520" imgH="990360" progId="Equation.DSMT4">
                  <p:embed/>
                </p:oleObj>
              </mc:Choice>
              <mc:Fallback>
                <p:oleObj name="Equation" r:id="rId3" imgW="1244520" imgH="9903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3" y="1955800"/>
                        <a:ext cx="1971675" cy="157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3"/>
          <p:cNvGraphicFramePr>
            <a:graphicFrameLocks noChangeAspect="1"/>
          </p:cNvGraphicFramePr>
          <p:nvPr/>
        </p:nvGraphicFramePr>
        <p:xfrm>
          <a:off x="2586038" y="4283075"/>
          <a:ext cx="4389437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9" name="Equation" r:id="rId5" imgW="2768400" imgH="469800" progId="Equation.DSMT4">
                  <p:embed/>
                </p:oleObj>
              </mc:Choice>
              <mc:Fallback>
                <p:oleObj name="Equation" r:id="rId5" imgW="27684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4283075"/>
                        <a:ext cx="4389437" cy="749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Now, using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0.01</a:t>
            </a:r>
            <a:r>
              <a:rPr lang="en-US" dirty="0" smtClean="0">
                <a:latin typeface="Arial" charset="0"/>
                <a:cs typeface="Arial" charset="0"/>
              </a:rPr>
              <a:t>, we get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actual value is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–0.031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0.9900498337</a:t>
            </a:r>
            <a:r>
              <a:rPr lang="en-CA" dirty="0" smtClean="0"/>
              <a:t>···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absolute error using Euler’s method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0.0000498337</a:t>
            </a:r>
            <a:r>
              <a:rPr lang="en-CA" dirty="0" smtClean="0"/>
              <a:t>···</a:t>
            </a:r>
            <a:r>
              <a:rPr lang="en-US" dirty="0" smtClean="0">
                <a:latin typeface="Arial" charset="0"/>
                <a:cs typeface="Arial" charset="0"/>
              </a:rPr>
              <a:t> which 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is of the same order of 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Use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US" dirty="0" smtClean="0">
                <a:latin typeface="Arial" charset="0"/>
                <a:cs typeface="Arial" charset="0"/>
              </a:rPr>
              <a:t> as the approximation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+ 1</a:t>
            </a: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7890" name="Object 3"/>
          <p:cNvGraphicFramePr>
            <a:graphicFrameLocks noChangeAspect="1"/>
          </p:cNvGraphicFramePr>
          <p:nvPr/>
        </p:nvGraphicFramePr>
        <p:xfrm>
          <a:off x="2520950" y="2060575"/>
          <a:ext cx="38481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2" name="Equation" r:id="rId4" imgW="2425680" imgH="1193760" progId="Equation.DSMT4">
                  <p:embed/>
                </p:oleObj>
              </mc:Choice>
              <mc:Fallback>
                <p:oleObj name="Equation" r:id="rId4" imgW="2425680" imgH="11937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0950" y="2060575"/>
                        <a:ext cx="3848100" cy="189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4376281" y="2862640"/>
            <a:ext cx="719138" cy="360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5513388" y="3331488"/>
            <a:ext cx="1098550" cy="558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5194300" y="3027363"/>
            <a:ext cx="1873250" cy="158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>
            <a:off x="6588125" y="3716338"/>
            <a:ext cx="550863" cy="20002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97" name="TextBox 14"/>
          <p:cNvSpPr txBox="1">
            <a:spLocks noChangeArrowheads="1"/>
          </p:cNvSpPr>
          <p:nvPr/>
        </p:nvSpPr>
        <p:spPr bwMode="auto">
          <a:xfrm>
            <a:off x="7067550" y="2844800"/>
            <a:ext cx="172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Euler’s method</a:t>
            </a:r>
          </a:p>
        </p:txBody>
      </p:sp>
      <p:sp>
        <p:nvSpPr>
          <p:cNvPr id="37898" name="TextBox 15"/>
          <p:cNvSpPr txBox="1">
            <a:spLocks noChangeArrowheads="1"/>
          </p:cNvSpPr>
          <p:nvPr/>
        </p:nvSpPr>
        <p:spPr bwMode="auto">
          <a:xfrm>
            <a:off x="7131050" y="3779838"/>
            <a:ext cx="17287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Heun’s method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76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51203" name="Object 5"/>
          <p:cNvGraphicFramePr>
            <a:graphicFrameLocks noChangeAspect="1"/>
          </p:cNvGraphicFramePr>
          <p:nvPr/>
        </p:nvGraphicFramePr>
        <p:xfrm>
          <a:off x="3923010" y="5137150"/>
          <a:ext cx="203835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3" name="Equation" r:id="rId6" imgW="1282680" imgH="469800" progId="Equation.DSMT4">
                  <p:embed/>
                </p:oleObj>
              </mc:Choice>
              <mc:Fallback>
                <p:oleObj name="Equation" r:id="rId6" imgW="1282680" imgH="46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010" y="5137150"/>
                        <a:ext cx="2038350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7897" grpId="0"/>
      <p:bldP spid="3789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If we repeat this process, we get the output</a:t>
            </a:r>
          </a:p>
          <a:p>
            <a:pPr>
              <a:buNone/>
            </a:pPr>
            <a:endParaRPr lang="en-CA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=</a:t>
            </a: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0 0.0100 0.0200 0.0301 0.0403 0.0506 0.0610 0.0715 0.0822 0.0929 0.1</a:t>
            </a:r>
          </a:p>
          <a:p>
            <a:pPr>
              <a:buNone/>
            </a:pPr>
            <a:endParaRPr lang="en-CA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=</a:t>
            </a: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1 0.9900 0.9801 0.9702 0.9603 0.9504 0.9405 0.9306 0.9207 0.9108 0.9044</a:t>
            </a:r>
          </a:p>
          <a:p>
            <a:pPr>
              <a:buNone/>
            </a:pPr>
            <a:endParaRPr lang="en-CA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&gt;&gt; format long</a:t>
            </a: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(end)</a:t>
            </a: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0.904837418035960</a:t>
            </a: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&gt;&gt; exp( -0.1 )</a:t>
            </a: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0.904837418035960</a:t>
            </a: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&gt;&gt; abs(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(end) - exp( -0.1 ) )</a:t>
            </a:r>
          </a:p>
          <a:p>
            <a:pPr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4.599948547183708e-004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77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191492" name="Object 5"/>
          <p:cNvGraphicFramePr>
            <a:graphicFrameLocks noChangeAspect="1"/>
          </p:cNvGraphicFramePr>
          <p:nvPr/>
        </p:nvGraphicFramePr>
        <p:xfrm>
          <a:off x="3626605" y="5823645"/>
          <a:ext cx="1535112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7" name="Equation" r:id="rId4" imgW="965160" imgH="393480" progId="Equation.DSMT4">
                  <p:embed/>
                </p:oleObj>
              </mc:Choice>
              <mc:Fallback>
                <p:oleObj name="Equation" r:id="rId4" imgW="965160" imgH="3934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6605" y="5823645"/>
                        <a:ext cx="1535112" cy="625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Adaptive Techniques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general, however, it isn’t always a good idea to update</a:t>
            </a:r>
          </a:p>
          <a:p>
            <a:pPr algn="ctr">
              <a:buFont typeface="Arial" charset="0"/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h = s*h;</a:t>
            </a: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Arial" charset="0"/>
                <a:cs typeface="Arial" charset="0"/>
              </a:rPr>
              <a:t> could be either very big or very small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It is safer to be a little conservative—do not expect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Arial" charset="0"/>
                <a:cs typeface="Arial" charset="0"/>
              </a:rPr>
              <a:t> to change too much in the short run: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2</a:t>
            </a:r>
            <a:r>
              <a:rPr lang="en-CA" dirty="0" smtClean="0">
                <a:latin typeface="Arial" charset="0"/>
                <a:cs typeface="Arial" charset="0"/>
              </a:rPr>
              <a:t>,	   double the value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If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 ≤ s &lt; 2</a:t>
            </a:r>
            <a:r>
              <a:rPr lang="en-CA" dirty="0" smtClean="0">
                <a:latin typeface="Arial" charset="0"/>
                <a:cs typeface="Arial" charset="0"/>
              </a:rPr>
              <a:t>,  leave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Arial" charset="0"/>
                <a:cs typeface="Arial" charset="0"/>
              </a:rPr>
              <a:t> unchanged, and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If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s &lt; 1</a:t>
            </a:r>
            <a:r>
              <a:rPr lang="en-CA" dirty="0" smtClean="0">
                <a:latin typeface="Arial" charset="0"/>
                <a:cs typeface="Arial" charset="0"/>
              </a:rPr>
              <a:t>,	   halve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Arial" charset="0"/>
                <a:cs typeface="Arial" charset="0"/>
              </a:rPr>
              <a:t> and try again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399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r>
              <a:rPr lang="en-CA" dirty="0" err="1" smtClean="0">
                <a:latin typeface="Arial" charset="0"/>
                <a:cs typeface="Arial" charset="0"/>
              </a:rPr>
              <a:t>Dormand</a:t>
            </a:r>
            <a:r>
              <a:rPr lang="en-CA" dirty="0" smtClean="0">
                <a:latin typeface="Arial" charset="0"/>
                <a:cs typeface="Arial" charset="0"/>
              </a:rPr>
              <a:t>-Prince calculates seven different slopes:</a:t>
            </a:r>
          </a:p>
          <a:p>
            <a:pPr algn="ctr"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>
                <a:latin typeface="Arial" charset="0"/>
                <a:cs typeface="Arial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CA" dirty="0" smtClean="0">
                <a:latin typeface="Arial" charset="0"/>
                <a:cs typeface="Arial" charset="0"/>
              </a:rPr>
              <a:t>, and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 K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These slopes are then used in two different linear combinations to find two approximations of the next point: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One is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 while the other is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coefficients of the 5</a:t>
            </a:r>
            <a:r>
              <a:rPr lang="en-CA" baseline="30000" dirty="0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-order approximate were chosen to minimize its error 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We now use these two approximations to find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</p:txBody>
      </p:sp>
      <p:graphicFrame>
        <p:nvGraphicFramePr>
          <p:cNvPr id="39938" name="Object 6"/>
          <p:cNvGraphicFramePr>
            <a:graphicFrameLocks noChangeAspect="1"/>
          </p:cNvGraphicFramePr>
          <p:nvPr/>
        </p:nvGraphicFramePr>
        <p:xfrm>
          <a:off x="3282950" y="5060950"/>
          <a:ext cx="259715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Equation" r:id="rId3" imgW="1638000" imgH="520560" progId="Equation.DSMT4">
                  <p:embed/>
                </p:oleObj>
              </mc:Choice>
              <mc:Fallback>
                <p:oleObj name="Equation" r:id="rId3" imgW="1638000" imgH="5205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5060950"/>
                        <a:ext cx="2597150" cy="830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Integration</a:t>
            </a:r>
          </a:p>
        </p:txBody>
      </p:sp>
      <p:sp>
        <p:nvSpPr>
          <p:cNvPr id="51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Alternatively, you could use the mid-point: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5125" name="Picture 17" descr="C:\Users\dwharder\Desktop\b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450" y="2730500"/>
            <a:ext cx="3467100" cy="32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340785" y="3005138"/>
          <a:ext cx="25400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Equation" r:id="rId4" imgW="1638000" imgH="469800" progId="Equation.DSMT4">
                  <p:embed/>
                </p:oleObj>
              </mc:Choice>
              <mc:Fallback>
                <p:oleObj name="Equation" r:id="rId4" imgW="1638000" imgH="46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785" y="3005138"/>
                        <a:ext cx="2540000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Box 7"/>
          <p:cNvSpPr txBox="1">
            <a:spLocks noChangeArrowheads="1"/>
          </p:cNvSpPr>
          <p:nvPr/>
        </p:nvSpPr>
        <p:spPr bwMode="auto">
          <a:xfrm>
            <a:off x="5811838" y="5699125"/>
            <a:ext cx="488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" pitchFamily="18" charset="0"/>
              </a:rPr>
              <a:t>=</a:t>
            </a:r>
            <a:r>
              <a:rPr lang="en-CA" i="1">
                <a:latin typeface="Times" pitchFamily="18" charset="0"/>
              </a:rPr>
              <a:t> b</a:t>
            </a:r>
          </a:p>
        </p:txBody>
      </p:sp>
      <p:sp>
        <p:nvSpPr>
          <p:cNvPr id="5127" name="TextBox 9"/>
          <p:cNvSpPr txBox="1">
            <a:spLocks noChangeArrowheads="1"/>
          </p:cNvSpPr>
          <p:nvPr/>
        </p:nvSpPr>
        <p:spPr bwMode="auto">
          <a:xfrm>
            <a:off x="2932113" y="5699125"/>
            <a:ext cx="4873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" pitchFamily="18" charset="0"/>
              </a:rPr>
              <a:t>a</a:t>
            </a:r>
            <a:r>
              <a:rPr lang="en-CA">
                <a:latin typeface="Times" pitchFamily="18" charset="0"/>
              </a:rPr>
              <a:t> =</a:t>
            </a:r>
            <a:endParaRPr lang="en-CA" i="1">
              <a:latin typeface="Times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</a:t>
            </a:r>
            <a:r>
              <a:rPr lang="en-CA" i="1" smtClean="0">
                <a:latin typeface="Arial" charset="0"/>
                <a:cs typeface="Arial" charset="0"/>
              </a:rPr>
              <a:t>modified </a:t>
            </a:r>
            <a:r>
              <a:rPr lang="en-CA" smtClean="0">
                <a:latin typeface="Arial" charset="0"/>
                <a:cs typeface="Arial" charset="0"/>
              </a:rPr>
              <a:t>Butcher tableau of the Dormand-Prince method is:</a:t>
            </a: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2627313" y="2276475"/>
          <a:ext cx="4030662" cy="284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Equation" r:id="rId3" imgW="2920680" imgH="2057400" progId="Equation.DSMT4">
                  <p:embed/>
                </p:oleObj>
              </mc:Choice>
              <mc:Fallback>
                <p:oleObj name="Equation" r:id="rId3" imgW="2920680" imgH="2057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276475"/>
                        <a:ext cx="4030662" cy="284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TextBox 6"/>
          <p:cNvSpPr txBox="1">
            <a:spLocks noChangeArrowheads="1"/>
          </p:cNvSpPr>
          <p:nvPr/>
        </p:nvSpPr>
        <p:spPr bwMode="auto">
          <a:xfrm>
            <a:off x="6875463" y="4391025"/>
            <a:ext cx="229711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i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/>
              <a:t> approximation </a:t>
            </a:r>
          </a:p>
          <a:p>
            <a:r>
              <a:rPr lang="en-CA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i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/>
              <a:t> approximation</a:t>
            </a:r>
            <a:r>
              <a:rPr lang="en-CA" sz="2400"/>
              <a:t> 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2627313" y="2276475"/>
          <a:ext cx="4030662" cy="284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Equation" r:id="rId3" imgW="2920680" imgH="2057400" progId="Equation.DSMT4">
                  <p:embed/>
                </p:oleObj>
              </mc:Choice>
              <mc:Fallback>
                <p:oleObj name="Equation" r:id="rId3" imgW="2920680" imgH="2057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276475"/>
                        <a:ext cx="4030662" cy="284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4198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Each row sums to 1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16238" y="2733675"/>
            <a:ext cx="503237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916238" y="3084513"/>
            <a:ext cx="1150937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16238" y="3398838"/>
            <a:ext cx="1655762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916238" y="3714750"/>
            <a:ext cx="2232025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916238" y="4030663"/>
            <a:ext cx="2951162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916238" y="4351338"/>
            <a:ext cx="3455987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16238" y="4659313"/>
            <a:ext cx="3816350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16238" y="4983163"/>
            <a:ext cx="3816350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81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2627313" y="2276475"/>
          <a:ext cx="4030662" cy="284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7" name="Equation" r:id="rId3" imgW="2920680" imgH="2057400" progId="Equation.DSMT4">
                  <p:embed/>
                </p:oleObj>
              </mc:Choice>
              <mc:Fallback>
                <p:oleObj name="Equation" r:id="rId3" imgW="2920680" imgH="2057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276475"/>
                        <a:ext cx="4030662" cy="284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430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Each row sums to 1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In the literature, for example, the fourth row would be multiplied by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4/5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</p:txBody>
      </p:sp>
      <p:sp>
        <p:nvSpPr>
          <p:cNvPr id="13" name="Oval 12"/>
          <p:cNvSpPr/>
          <p:nvPr/>
        </p:nvSpPr>
        <p:spPr>
          <a:xfrm>
            <a:off x="2611438" y="3179763"/>
            <a:ext cx="287337" cy="360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2987675" y="3182938"/>
            <a:ext cx="1728788" cy="360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You can, if you want, use:</a:t>
            </a:r>
          </a:p>
        </p:txBody>
      </p:sp>
      <p:sp>
        <p:nvSpPr>
          <p:cNvPr id="68612" name="TextBox 7"/>
          <p:cNvSpPr txBox="1">
            <a:spLocks noChangeArrowheads="1"/>
          </p:cNvSpPr>
          <p:nvPr/>
        </p:nvSpPr>
        <p:spPr bwMode="auto">
          <a:xfrm>
            <a:off x="287338" y="1989138"/>
            <a:ext cx="8821737" cy="369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t"/>
            <a:endParaRPr lang="en-CA">
              <a:latin typeface="Consolas" pitchFamily="49" charset="0"/>
              <a:cs typeface="Consolas" pitchFamily="49" charset="0"/>
            </a:endParaRPr>
          </a:p>
          <a:p>
            <a:pPr fontAlgn="t"/>
            <a:r>
              <a:rPr lang="en-CA">
                <a:latin typeface="Consolas" pitchFamily="49" charset="0"/>
                <a:cs typeface="Consolas" pitchFamily="49" charset="0"/>
              </a:rPr>
              <a:t>A = [ 0          0         0        0         0        0   0; </a:t>
            </a:r>
          </a:p>
          <a:p>
            <a:pPr fontAlgn="ctr"/>
            <a:r>
              <a:rPr lang="en-CA">
                <a:latin typeface="Consolas" pitchFamily="49" charset="0"/>
                <a:cs typeface="Consolas" pitchFamily="49" charset="0"/>
              </a:rPr>
              <a:t>      1          0         0        0         0        0   0;</a:t>
            </a:r>
          </a:p>
          <a:p>
            <a:pPr fontAlgn="ctr"/>
            <a:r>
              <a:rPr lang="en-CA">
                <a:latin typeface="Consolas" pitchFamily="49" charset="0"/>
                <a:cs typeface="Consolas" pitchFamily="49" charset="0"/>
              </a:rPr>
              <a:t>     1/4        3/4        0        0         0        0   0;</a:t>
            </a:r>
          </a:p>
          <a:p>
            <a:pPr fontAlgn="ctr"/>
            <a:r>
              <a:rPr lang="en-CA">
                <a:latin typeface="Consolas" pitchFamily="49" charset="0"/>
                <a:cs typeface="Consolas" pitchFamily="49" charset="0"/>
              </a:rPr>
              <a:t>    11/9      -14/3      40/9       0         0        0   0;</a:t>
            </a:r>
          </a:p>
          <a:p>
            <a:pPr fontAlgn="ctr"/>
            <a:r>
              <a:rPr lang="en-CA">
                <a:latin typeface="Consolas" pitchFamily="49" charset="0"/>
                <a:cs typeface="Consolas" pitchFamily="49" charset="0"/>
              </a:rPr>
              <a:t>  4843/1458 -3170/243  8056/729  -53/162      0        0   0;</a:t>
            </a:r>
          </a:p>
          <a:p>
            <a:pPr fontAlgn="ctr"/>
            <a:r>
              <a:rPr lang="en-CA">
                <a:latin typeface="Consolas" pitchFamily="49" charset="0"/>
                <a:cs typeface="Consolas" pitchFamily="49" charset="0"/>
              </a:rPr>
              <a:t>  9017/3168  -355/33  46732/5247  49/176 -5103/18656   0   0;</a:t>
            </a:r>
          </a:p>
          <a:p>
            <a:pPr fontAlgn="ctr"/>
            <a:r>
              <a:rPr lang="en-CA">
                <a:latin typeface="Consolas" pitchFamily="49" charset="0"/>
                <a:cs typeface="Consolas" pitchFamily="49" charset="0"/>
              </a:rPr>
              <a:t>    35/384       0      500/1113 125/192 -2187/6784  11/84 0]';</a:t>
            </a:r>
          </a:p>
          <a:p>
            <a:pPr fontAlgn="ctr"/>
            <a:endParaRPr lang="en-CA">
              <a:latin typeface="Consolas" pitchFamily="49" charset="0"/>
              <a:cs typeface="Consolas" pitchFamily="49" charset="0"/>
            </a:endParaRPr>
          </a:p>
          <a:p>
            <a:pPr fontAlgn="t"/>
            <a:r>
              <a:rPr lang="en-CA">
                <a:latin typeface="Consolas" pitchFamily="49" charset="0"/>
                <a:cs typeface="Consolas" pitchFamily="49" charset="0"/>
              </a:rPr>
              <a:t>by = [5179/57600 0 7571/16695 393/640 -92097/339200 187/2100 1/40]';</a:t>
            </a:r>
          </a:p>
          <a:p>
            <a:pPr fontAlgn="t"/>
            <a:r>
              <a:rPr lang="en-CA">
                <a:latin typeface="Consolas" pitchFamily="49" charset="0"/>
                <a:cs typeface="Consolas" pitchFamily="49" charset="0"/>
              </a:rPr>
              <a:t>bz = [  35/384   0  500/1113  125/192  -2187/6784    11/84    0]';</a:t>
            </a:r>
          </a:p>
          <a:p>
            <a:pPr fontAlgn="t"/>
            <a:endParaRPr lang="en-CA">
              <a:latin typeface="Consolas" pitchFamily="49" charset="0"/>
              <a:cs typeface="Consolas" pitchFamily="49" charset="0"/>
            </a:endParaRPr>
          </a:p>
          <a:p>
            <a:pPr fontAlgn="ctr"/>
            <a:r>
              <a:rPr lang="en-CA">
                <a:latin typeface="Consolas" pitchFamily="49" charset="0"/>
                <a:cs typeface="Consolas" pitchFamily="49" charset="0"/>
              </a:rPr>
              <a:t>c = [0 1/5 3/10 4/5 8/9 1 1]';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All we need now are different matrices:</a:t>
            </a:r>
          </a:p>
        </p:txBody>
      </p:sp>
      <p:sp>
        <p:nvSpPr>
          <p:cNvPr id="69636" name="TextBox 8"/>
          <p:cNvSpPr txBox="1">
            <a:spLocks noChangeArrowheads="1"/>
          </p:cNvSpPr>
          <p:nvPr/>
        </p:nvSpPr>
        <p:spPr bwMode="auto">
          <a:xfrm>
            <a:off x="1403350" y="2060575"/>
            <a:ext cx="5458546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A = [...]';</a:t>
            </a:r>
          </a:p>
          <a:p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c = [...]';</a:t>
            </a:r>
          </a:p>
          <a:p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by = [...]';</a:t>
            </a:r>
          </a:p>
          <a:p>
            <a:r>
              <a:rPr lang="pt-BR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bz = [...]';</a:t>
            </a:r>
          </a:p>
          <a:p>
            <a:endParaRPr lang="pt-BR" sz="1600" dirty="0">
              <a:latin typeface="Consolas" pitchFamily="49" charset="0"/>
              <a:cs typeface="Consolas" pitchFamily="49" charset="0"/>
            </a:endParaRPr>
          </a:p>
          <a:p>
            <a:r>
              <a:rPr lang="pt-BR" sz="1600" dirty="0">
                <a:latin typeface="Consolas" pitchFamily="49" charset="0"/>
                <a:cs typeface="Consolas" pitchFamily="49" charset="0"/>
              </a:rPr>
              <a:t>    // ...</a:t>
            </a:r>
          </a:p>
          <a:p>
            <a:endParaRPr lang="pt-BR" sz="1600" dirty="0">
              <a:latin typeface="Consolas" pitchFamily="49" charset="0"/>
              <a:cs typeface="Consolas" pitchFamily="49" charset="0"/>
            </a:endParaRPr>
          </a:p>
          <a:p>
            <a:r>
              <a:rPr lang="en-CA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n_K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= 7;</a:t>
            </a:r>
          </a:p>
          <a:p>
            <a:r>
              <a:rPr lang="en-CA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K 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= zeros( 1, </a:t>
            </a:r>
            <a:r>
              <a:rPr lang="en-CA" sz="16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n_K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 );</a:t>
            </a:r>
          </a:p>
          <a:p>
            <a:endParaRPr lang="en-CA" sz="1600" dirty="0">
              <a:latin typeface="Consolas" pitchFamily="49" charset="0"/>
              <a:cs typeface="Consolas" pitchFamily="49" charset="0"/>
            </a:endParaRPr>
          </a:p>
          <a:p>
            <a:r>
              <a:rPr lang="en-CA" sz="1600" dirty="0">
                <a:latin typeface="Consolas" pitchFamily="49" charset="0"/>
                <a:cs typeface="Consolas" pitchFamily="49" charset="0"/>
              </a:rPr>
              <a:t>    for m = 1:</a:t>
            </a:r>
            <a:r>
              <a:rPr lang="en-CA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n_K</a:t>
            </a:r>
            <a:endParaRPr lang="en-CA" sz="1600" dirty="0">
              <a:latin typeface="Consolas" pitchFamily="49" charset="0"/>
              <a:cs typeface="Consolas" pitchFamily="49" charset="0"/>
            </a:endParaRPr>
          </a:p>
          <a:p>
            <a:r>
              <a:rPr lang="en-CA" sz="160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K(m)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(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(k) + h*c(m), ...</a:t>
            </a:r>
          </a:p>
          <a:p>
            <a:r>
              <a:rPr lang="en-CA" sz="1600" dirty="0">
                <a:latin typeface="Consolas" pitchFamily="49" charset="0"/>
                <a:cs typeface="Consolas" pitchFamily="49" charset="0"/>
              </a:rPr>
              <a:t>             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(k) + h*c(m)*</a:t>
            </a:r>
            <a:r>
              <a:rPr lang="en-CA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*A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(:,m)</a:t>
            </a:r>
            <a:r>
              <a:rPr lang="en-CA" sz="1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CA" sz="1600" dirty="0">
                <a:latin typeface="Consolas" pitchFamily="49" charset="0"/>
                <a:cs typeface="Consolas" pitchFamily="49" charset="0"/>
              </a:rPr>
              <a:t>    end</a:t>
            </a:r>
          </a:p>
          <a:p>
            <a:endParaRPr lang="en-CA" sz="1600" dirty="0">
              <a:latin typeface="Consolas" pitchFamily="49" charset="0"/>
              <a:cs typeface="Consolas" pitchFamily="49" charset="0"/>
            </a:endParaRPr>
          </a:p>
          <a:p>
            <a:r>
              <a:rPr lang="en-CA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y_tmp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(k) + h*</a:t>
            </a:r>
            <a:r>
              <a:rPr lang="en-CA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*by;</a:t>
            </a:r>
          </a:p>
          <a:p>
            <a:r>
              <a:rPr lang="en-CA" sz="16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z_tmp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(k) + h*</a:t>
            </a:r>
            <a:r>
              <a:rPr lang="en-CA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*</a:t>
            </a:r>
            <a:r>
              <a:rPr lang="en-CA" sz="1600" dirty="0" err="1">
                <a:latin typeface="Consolas" pitchFamily="49" charset="0"/>
                <a:cs typeface="Consolas" pitchFamily="49" charset="0"/>
              </a:rPr>
              <a:t>bz</a:t>
            </a:r>
            <a:r>
              <a:rPr lang="en-CA" sz="16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en-CA" sz="1600" dirty="0">
              <a:latin typeface="Consolas" pitchFamily="49" charset="0"/>
              <a:cs typeface="Consolas" pitchFamily="49" charset="0"/>
            </a:endParaRPr>
          </a:p>
          <a:p>
            <a:r>
              <a:rPr lang="en-CA" sz="1600" dirty="0">
                <a:latin typeface="Consolas" pitchFamily="49" charset="0"/>
                <a:cs typeface="Consolas" pitchFamily="49" charset="0"/>
              </a:rPr>
              <a:t>    % Determine s and modify h as appropriate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What value of </a:t>
            </a:r>
            <a:r>
              <a:rPr lang="en-CA" i="1" dirty="0" smtClean="0">
                <a:latin typeface="Times" pitchFamily="18" charset="0"/>
                <a:cs typeface="Arial" charset="0"/>
              </a:rPr>
              <a:t>h</a:t>
            </a:r>
            <a:r>
              <a:rPr lang="en-CA" dirty="0" smtClean="0">
                <a:latin typeface="Arial" charset="0"/>
                <a:cs typeface="Arial" charset="0"/>
              </a:rPr>
              <a:t>?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Previously, we specified the interval and the number of points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For </a:t>
            </a:r>
            <a:r>
              <a:rPr lang="en-CA" dirty="0" err="1" smtClean="0">
                <a:latin typeface="Arial" charset="0"/>
                <a:cs typeface="Arial" charset="0"/>
              </a:rPr>
              <a:t>Dormand</a:t>
            </a:r>
            <a:r>
              <a:rPr lang="en-CA" dirty="0" smtClean="0">
                <a:latin typeface="Arial" charset="0"/>
                <a:cs typeface="Arial" charset="0"/>
              </a:rPr>
              <a:t>-Prince, we will specify an initial value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dirty="0" smtClean="0">
                <a:latin typeface="Consolas" pitchFamily="49" charset="0"/>
                <a:cs typeface="Consolas" pitchFamily="49" charset="0"/>
              </a:rPr>
              <a:t>ode45</a:t>
            </a:r>
            <a:r>
              <a:rPr lang="en-CA" dirty="0" smtClean="0">
                <a:latin typeface="Arial" charset="0"/>
                <a:cs typeface="Arial" charset="0"/>
              </a:rPr>
              <a:t> actually determines a good initial value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will not know </a:t>
            </a:r>
            <a:r>
              <a:rPr lang="en-CA" i="1" dirty="0" smtClean="0">
                <a:latin typeface="Arial" charset="0"/>
                <a:cs typeface="Arial" charset="0"/>
              </a:rPr>
              <a:t>apriori</a:t>
            </a:r>
            <a:r>
              <a:rPr lang="en-CA" dirty="0" smtClean="0">
                <a:latin typeface="Arial" charset="0"/>
                <a:cs typeface="Arial" charset="0"/>
              </a:rPr>
              <a:t> how many steps we will require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value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Arial" charset="0"/>
                <a:cs typeface="Arial" charset="0"/>
              </a:rPr>
              <a:t> could increase or decrease depending on the problem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We will have to have a different counter tracking where we are in the array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will therefore grow the vectors 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dirty="0" smtClean="0">
                <a:latin typeface="Arial" charset="0"/>
                <a:cs typeface="Arial" charset="0"/>
              </a:rPr>
              <a:t> and 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= 1</a:t>
            </a:r>
          </a:p>
          <a:p>
            <a:pPr lvl="2">
              <a:buFont typeface="Arial" charset="0"/>
              <a:buNone/>
            </a:pP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    1</a:t>
            </a:r>
          </a:p>
          <a:p>
            <a:pPr lvl="2">
              <a:buFont typeface="Arial" charset="0"/>
              <a:buNone/>
            </a:pPr>
            <a:endParaRPr lang="en-CA" sz="17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(2) = 1.1</a:t>
            </a:r>
          </a:p>
          <a:p>
            <a:pPr lvl="2">
              <a:buFont typeface="Arial" charset="0"/>
              <a:buNone/>
            </a:pP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   1.0000    1.1000</a:t>
            </a:r>
          </a:p>
          <a:p>
            <a:pPr lvl="2">
              <a:buFont typeface="Arial" charset="0"/>
              <a:buNone/>
            </a:pPr>
            <a:endParaRPr lang="en-CA" sz="17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(3) = 1.2</a:t>
            </a:r>
          </a:p>
          <a:p>
            <a:pPr lvl="2">
              <a:buFont typeface="Arial" charset="0"/>
              <a:buNone/>
            </a:pP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   1.0000    1.1000    1.2000</a:t>
            </a:r>
          </a:p>
          <a:p>
            <a:pPr lvl="2">
              <a:buFont typeface="Arial" charset="0"/>
              <a:buNone/>
            </a:pPr>
            <a:endParaRPr lang="en-CA" sz="17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&gt;&gt; size(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 lvl="2">
              <a:buFont typeface="Arial" charset="0"/>
              <a:buNone/>
            </a:pP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ans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    1     3</a:t>
            </a:r>
          </a:p>
          <a:p>
            <a:pPr lvl="2">
              <a:buFont typeface="Arial" charset="0"/>
              <a:buNone/>
            </a:pPr>
            <a:endParaRPr lang="en-CA" sz="1800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Thus, the steps we will take: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Initialize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and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y_out</a:t>
            </a:r>
            <a:endParaRPr lang="en-CA" sz="17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Initialize our location to k = 1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while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(k) &lt;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tf</a:t>
            </a:r>
            <a:endParaRPr lang="en-CA" sz="17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Use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Dormand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Prince to find two approximations</a:t>
            </a:r>
          </a:p>
          <a:p>
            <a:pPr lvl="2"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y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_tmp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and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z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_tmp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to approximate y(t) at</a:t>
            </a:r>
          </a:p>
          <a:p>
            <a:pPr lvl="2"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t =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(k) + h for the current value of h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Calculate the scaling factor 's'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if s &gt;= 2,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We use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z_tmp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to approximate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(k + 1)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(k + 1) is the previous t-value plus h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Increment k and double the value of h for the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next iteration.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		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else if s &gt;= 1,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We use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z_tmp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 to approximate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(k + 1)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(k + 1) is the previous t-value plus h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In this case, h is neither too large or too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small, so only increment k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else s &lt; 1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Divide h by two and try again with the smaller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value of h (just go through the loop again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 without updating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y_out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, or k)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end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We must make one final check before we end the loop: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if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(k) + h &gt;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tf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, we must reduce the</a:t>
            </a: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       size of h so that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t_out</a:t>
            </a: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(k) + h == </a:t>
            </a:r>
            <a:r>
              <a:rPr lang="en-CA" sz="1700" dirty="0" err="1" smtClean="0">
                <a:latin typeface="Consolas" pitchFamily="49" charset="0"/>
                <a:cs typeface="Consolas" pitchFamily="49" charset="0"/>
              </a:rPr>
              <a:t>tf</a:t>
            </a:r>
            <a:endParaRPr lang="en-CA" sz="17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700" dirty="0" smtClean="0">
                <a:latin typeface="Consolas" pitchFamily="49" charset="0"/>
                <a:cs typeface="Consolas" pitchFamily="49" charset="0"/>
              </a:rPr>
              <a:t>%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As an example, </a:t>
            </a:r>
          </a:p>
          <a:p>
            <a:pPr lvl="1">
              <a:buFont typeface="Arial" charset="0"/>
              <a:buNone/>
            </a:pPr>
            <a:endParaRPr lang="en-US" sz="11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sz="1100" dirty="0" smtClean="0">
                <a:latin typeface="Consolas" pitchFamily="49" charset="0"/>
                <a:cs typeface="Consolas" pitchFamily="49" charset="0"/>
              </a:rPr>
              <a:t>&gt;&gt; format long</a:t>
            </a:r>
          </a:p>
          <a:p>
            <a:pPr lvl="1">
              <a:buFont typeface="Arial" charset="0"/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&gt;&gt; [t2a_out, y2a_out] = dp45( @f2a, [0, 1], 0, 0.1, 0.001 )</a:t>
            </a:r>
          </a:p>
          <a:p>
            <a:pPr lvl="1">
              <a:buFont typeface="Arial" charset="0"/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t2a_out =</a:t>
            </a:r>
          </a:p>
          <a:p>
            <a:pPr lvl="1">
              <a:buFont typeface="Arial" charset="0"/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  0   0.100000000000000   0.300000000000000   0.700000000000000   1.000000000000000</a:t>
            </a:r>
          </a:p>
          <a:p>
            <a:pPr lvl="1">
              <a:buFont typeface="Arial" charset="0"/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y2a_out =</a:t>
            </a:r>
          </a:p>
          <a:p>
            <a:pPr lvl="1"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  0   0.082849238339751   0.179654557289050   0.244899192641371   0.249996176157670</a:t>
            </a:r>
          </a:p>
          <a:p>
            <a:pPr lvl="1">
              <a:buFont typeface="Arial" charset="0"/>
              <a:buNone/>
            </a:pPr>
            <a:endParaRPr lang="es-ES" sz="11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&gt;&gt; [t2a_out, y2a_out] = dp45( @f2a, [0, 1], 0, 0.1, 0.0001 )</a:t>
            </a:r>
          </a:p>
          <a:p>
            <a:pPr lvl="1">
              <a:buFont typeface="Arial" charset="0"/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t2a_out =</a:t>
            </a:r>
          </a:p>
          <a:p>
            <a:pPr lvl="1">
              <a:buFont typeface="Arial" charset="0"/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  0   0.100000000000000   0.300000000000000   0.500000000000000   0.900000000000000   1.000000000000000</a:t>
            </a:r>
          </a:p>
          <a:p>
            <a:pPr lvl="1">
              <a:buFont typeface="Arial" charset="0"/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y2a_out =</a:t>
            </a:r>
          </a:p>
          <a:p>
            <a:pPr lvl="1">
              <a:buNone/>
            </a:pPr>
            <a:r>
              <a:rPr lang="es-ES" sz="1100" dirty="0" smtClean="0">
                <a:latin typeface="Consolas" pitchFamily="49" charset="0"/>
                <a:cs typeface="Consolas" pitchFamily="49" charset="0"/>
              </a:rPr>
              <a:t>  0   0.082849238339751   0.179654557289050   0.225805610339612   0.249811473416968   0.249999020845017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graphicFrame>
        <p:nvGraphicFramePr>
          <p:cNvPr id="143361" name="Object 4"/>
          <p:cNvGraphicFramePr>
            <a:graphicFrameLocks noChangeAspect="1"/>
          </p:cNvGraphicFramePr>
          <p:nvPr/>
        </p:nvGraphicFramePr>
        <p:xfrm>
          <a:off x="3760788" y="4786313"/>
          <a:ext cx="3951287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1" name="Equation" r:id="rId4" imgW="2489040" imgH="558720" progId="Equation.DSMT4">
                  <p:embed/>
                </p:oleObj>
              </mc:Choice>
              <mc:Fallback>
                <p:oleObj name="Equation" r:id="rId4" imgW="2489040" imgH="5587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4786313"/>
                        <a:ext cx="3951287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4216260" y="5795169"/>
          <a:ext cx="235902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2" name="Equation" r:id="rId6" imgW="1485720" imgH="419040" progId="Equation.DSMT4">
                  <p:embed/>
                </p:oleObj>
              </mc:Choice>
              <mc:Fallback>
                <p:oleObj name="Equation" r:id="rId6" imgW="1485720" imgH="4190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260" y="5795169"/>
                        <a:ext cx="2359025" cy="661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Integration</a:t>
            </a: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Or, take a weighted average of the two end points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This weighted average calculates the area of the trapezoid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pic>
        <p:nvPicPr>
          <p:cNvPr id="6149" name="Picture 2" descr="C:\Users\dwharder\Desktop\b8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450" y="2733675"/>
            <a:ext cx="3467100" cy="328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0" name="TextBox 5"/>
          <p:cNvSpPr txBox="1">
            <a:spLocks noChangeArrowheads="1"/>
          </p:cNvSpPr>
          <p:nvPr/>
        </p:nvSpPr>
        <p:spPr bwMode="auto">
          <a:xfrm>
            <a:off x="6300788" y="4149725"/>
            <a:ext cx="22225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/>
              <a:t>The </a:t>
            </a:r>
            <a:r>
              <a:rPr lang="en-CA" i="1"/>
              <a:t>trapezoidal </a:t>
            </a:r>
            <a:r>
              <a:rPr lang="en-CA"/>
              <a:t>rule</a:t>
            </a: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338138" y="3005138"/>
          <a:ext cx="389890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name="Equation" r:id="rId4" imgW="2514600" imgH="469800" progId="Equation.DSMT4">
                  <p:embed/>
                </p:oleObj>
              </mc:Choice>
              <mc:Fallback>
                <p:oleObj name="Equation" r:id="rId4" imgW="2514600" imgH="469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138" y="3005138"/>
                        <a:ext cx="3898900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TextBox 7"/>
          <p:cNvSpPr txBox="1">
            <a:spLocks noChangeArrowheads="1"/>
          </p:cNvSpPr>
          <p:nvPr/>
        </p:nvSpPr>
        <p:spPr bwMode="auto">
          <a:xfrm>
            <a:off x="5811838" y="5699125"/>
            <a:ext cx="4889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" pitchFamily="18" charset="0"/>
              </a:rPr>
              <a:t>=</a:t>
            </a:r>
            <a:r>
              <a:rPr lang="en-CA" i="1">
                <a:latin typeface="Times" pitchFamily="18" charset="0"/>
              </a:rPr>
              <a:t> b</a:t>
            </a:r>
          </a:p>
        </p:txBody>
      </p:sp>
      <p:sp>
        <p:nvSpPr>
          <p:cNvPr id="6152" name="TextBox 8"/>
          <p:cNvSpPr txBox="1">
            <a:spLocks noChangeArrowheads="1"/>
          </p:cNvSpPr>
          <p:nvPr/>
        </p:nvSpPr>
        <p:spPr bwMode="auto">
          <a:xfrm>
            <a:off x="2932113" y="5699125"/>
            <a:ext cx="4873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" pitchFamily="18" charset="0"/>
              </a:rPr>
              <a:t>a</a:t>
            </a:r>
            <a:r>
              <a:rPr lang="en-CA">
                <a:latin typeface="Times" pitchFamily="18" charset="0"/>
              </a:rPr>
              <a:t> =</a:t>
            </a:r>
            <a:endParaRPr lang="en-CA" i="1">
              <a:latin typeface="Times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311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the 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 example, the values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dirty="0" smtClean="0">
                <a:latin typeface="Arial" charset="0"/>
                <a:cs typeface="Arial" charset="0"/>
              </a:rPr>
              <a:t>,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Arial" charset="0"/>
                <a:cs typeface="Arial" charset="0"/>
              </a:rPr>
              <a:t> at the four steps are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buFont typeface="Arial" charset="0"/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Approximating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0.1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0.082849167706690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0.082849238339751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    s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2.900617713421327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pl-PL" sz="11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5205955" y="2599076"/>
          <a:ext cx="3063875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Equation" r:id="rId4" imgW="1663560" imgH="1485720" progId="Equation.DSMT4">
                  <p:embed/>
                </p:oleObj>
              </mc:Choice>
              <mc:Fallback>
                <p:oleObj name="Equation" r:id="rId4" imgW="1663560" imgH="14857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5955" y="2599076"/>
                        <a:ext cx="3063875" cy="273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3462337" y="6126163"/>
            <a:ext cx="5224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/>
              <a:t>Note:  double the value of </a:t>
            </a:r>
            <a:r>
              <a:rPr lang="en-CA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/>
              <a:t> for the next interval...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5706" y="5572165"/>
            <a:ext cx="371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cs typeface="Arial" charset="0"/>
              </a:rPr>
              <a:t>Note: 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(0.1) = 0.082849281565271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311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the 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 example, the values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dirty="0" smtClean="0">
                <a:latin typeface="Arial" charset="0"/>
                <a:cs typeface="Arial" charset="0"/>
              </a:rPr>
              <a:t>,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Arial" charset="0"/>
                <a:cs typeface="Arial" charset="0"/>
              </a:rPr>
              <a:t> at the four steps are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Font typeface="Arial" charset="0"/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Approximating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0.3</a:t>
            </a: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0.179652821005170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0.179654557289050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    s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1.549154799018235</a:t>
            </a: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5219700" y="2592388"/>
          <a:ext cx="3062288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Equation" r:id="rId4" imgW="1663560" imgH="1485720" progId="Equation.DSMT4">
                  <p:embed/>
                </p:oleObj>
              </mc:Choice>
              <mc:Fallback>
                <p:oleObj name="Equation" r:id="rId4" imgW="1663560" imgH="14857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592388"/>
                        <a:ext cx="3062288" cy="273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5706" y="5572165"/>
            <a:ext cx="371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cs typeface="Arial" charset="0"/>
              </a:rPr>
              <a:t>Note: 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(0.3) = 0.179655455291222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311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the 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 example, the values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dirty="0" smtClean="0">
                <a:latin typeface="Arial" charset="0"/>
                <a:cs typeface="Arial" charset="0"/>
              </a:rPr>
              <a:t>,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Arial" charset="0"/>
                <a:cs typeface="Arial" charset="0"/>
              </a:rPr>
              <a:t> at the four steps are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buFont typeface="Arial" charset="0"/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Approximating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0.5</a:t>
            </a: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0.225805183165541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0.225805610339612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    s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2.199625668274607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pl-PL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pl-PL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6082" name="Object 2"/>
          <p:cNvGraphicFramePr>
            <a:graphicFrameLocks noChangeAspect="1"/>
          </p:cNvGraphicFramePr>
          <p:nvPr/>
        </p:nvGraphicFramePr>
        <p:xfrm>
          <a:off x="5219700" y="2592388"/>
          <a:ext cx="3062288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9" name="Equation" r:id="rId4" imgW="1663560" imgH="1485720" progId="Equation.DSMT4">
                  <p:embed/>
                </p:oleObj>
              </mc:Choice>
              <mc:Fallback>
                <p:oleObj name="Equation" r:id="rId4" imgW="1663560" imgH="14857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592388"/>
                        <a:ext cx="3062288" cy="273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3462337" y="6126163"/>
            <a:ext cx="52244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/>
              <a:t>Note:  double the value of </a:t>
            </a:r>
            <a:r>
              <a:rPr lang="en-CA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/>
              <a:t> for the next interval...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5706" y="5572165"/>
            <a:ext cx="371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cs typeface="Arial" charset="0"/>
              </a:rPr>
              <a:t>Note: 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(0.5) = 0.225806451612903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311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the 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 example, the values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dirty="0" smtClean="0">
                <a:latin typeface="Arial" charset="0"/>
                <a:cs typeface="Arial" charset="0"/>
              </a:rPr>
              <a:t>,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Arial" charset="0"/>
                <a:cs typeface="Arial" charset="0"/>
              </a:rPr>
              <a:t> at the four steps are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5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buFont typeface="Arial" charset="0"/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Approximating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0.9</a:t>
            </a: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0.249809684810377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0.249811473416968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    s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1.828642429049916</a:t>
            </a:r>
          </a:p>
          <a:p>
            <a:pPr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pl-PL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pl-PL" sz="11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5219700" y="2595563"/>
          <a:ext cx="3062288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3" name="Equation" r:id="rId4" imgW="1663560" imgH="1485720" progId="Equation.DSMT4">
                  <p:embed/>
                </p:oleObj>
              </mc:Choice>
              <mc:Fallback>
                <p:oleObj name="Equation" r:id="rId4" imgW="1663560" imgH="14857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595563"/>
                        <a:ext cx="3062288" cy="273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3738009" y="6126163"/>
            <a:ext cx="494879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Note:  but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0.9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+ 0.4 &gt; 1</a:t>
            </a:r>
            <a:r>
              <a:rPr lang="en-CA" dirty="0"/>
              <a:t>, so use </a:t>
            </a:r>
            <a:r>
              <a:rPr lang="en-CA" i="1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 = 1 –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0.9 </a:t>
            </a:r>
            <a:r>
              <a:rPr lang="en-CA" dirty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0.1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5706" y="5572165"/>
            <a:ext cx="3712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cs typeface="Arial" charset="0"/>
              </a:rPr>
              <a:t>Note: 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(0.9) = 0.249812453113278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Runge-Kutta Methods</a:t>
            </a: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79311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the 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 example, the values of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Arial" charset="0"/>
                <a:cs typeface="Arial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dirty="0" smtClean="0">
                <a:latin typeface="Arial" charset="0"/>
                <a:cs typeface="Arial" charset="0"/>
              </a:rPr>
              <a:t>, 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>
                <a:latin typeface="Arial" charset="0"/>
                <a:cs typeface="Arial" charset="0"/>
              </a:rPr>
              <a:t> at the four steps are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9</a:t>
            </a:r>
          </a:p>
          <a:p>
            <a:pPr>
              <a:buFont typeface="Arial" charset="0"/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buFont typeface="Arial" charset="0"/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Approximating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1.0:</a:t>
            </a: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0.249999020696080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tmp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0.249999020845017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			    s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pl-PL" dirty="0" smtClean="0">
                <a:latin typeface="Times New Roman" pitchFamily="18" charset="0"/>
                <a:cs typeface="Times New Roman" pitchFamily="18" charset="0"/>
              </a:rPr>
              <a:t>13.536049392119093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pl-PL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pl-PL" sz="1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z="1100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5214938" y="2592388"/>
          <a:ext cx="3063875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Equation" r:id="rId4" imgW="1663560" imgH="1485720" progId="Equation.DSMT4">
                  <p:embed/>
                </p:oleObj>
              </mc:Choice>
              <mc:Fallback>
                <p:oleObj name="Equation" r:id="rId4" imgW="1663560" imgH="14857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4938" y="2592388"/>
                        <a:ext cx="3063875" cy="2736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962400" y="5511800"/>
            <a:ext cx="1252538" cy="355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70500" y="5719763"/>
            <a:ext cx="3826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Remember, we artificially reduced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endParaRPr lang="en-CA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5706" y="5572165"/>
            <a:ext cx="2039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cs typeface="Arial" charset="0"/>
              </a:rPr>
              <a:t>Note: 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i="1" baseline="-25000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(1) = 0.25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You will use the </a:t>
            </a:r>
            <a:r>
              <a:rPr lang="en-CA" dirty="0" err="1" smtClean="0">
                <a:latin typeface="Arial" charset="0"/>
                <a:cs typeface="Arial" charset="0"/>
              </a:rPr>
              <a:t>Dormand</a:t>
            </a:r>
            <a:r>
              <a:rPr lang="en-CA" dirty="0" smtClean="0">
                <a:latin typeface="Arial" charset="0"/>
                <a:cs typeface="Arial" charset="0"/>
              </a:rPr>
              <a:t>-Prince function in Labs 5 and 6 and in NE 217</a:t>
            </a:r>
          </a:p>
          <a:p>
            <a:pPr lvl="1"/>
            <a:r>
              <a:rPr lang="en-CA" dirty="0" err="1" smtClean="0">
                <a:latin typeface="Arial" charset="0"/>
                <a:cs typeface="Arial" charset="0"/>
              </a:rPr>
              <a:t>Dormand</a:t>
            </a:r>
            <a:r>
              <a:rPr lang="en-CA" dirty="0" smtClean="0">
                <a:latin typeface="Arial" charset="0"/>
                <a:cs typeface="Arial" charset="0"/>
              </a:rPr>
              <a:t>-Prince is the algorithm used in the Matlab ODE solver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&gt;&gt; help ode45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ODE45  Solve non-stiff differential equations, medium order method.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[</a:t>
            </a:r>
            <a:r>
              <a:rPr lang="en-CA" sz="1600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TOUT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YOUT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] = ODE45(</a:t>
            </a:r>
            <a:r>
              <a:rPr lang="en-CA" sz="1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ODEFUN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b="1" dirty="0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TSPAN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6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Y0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) with </a:t>
            </a:r>
            <a:r>
              <a:rPr lang="en-CA" sz="1600" b="1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TSPAN = [T0 TFINAL]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integrates the system of differential equations y' = f(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t,y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) from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time </a:t>
            </a:r>
            <a:r>
              <a:rPr lang="en-CA" sz="1600" b="1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T0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to </a:t>
            </a:r>
            <a:r>
              <a:rPr lang="en-CA" sz="1600" b="1" dirty="0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TFINAL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with initial conditions </a:t>
            </a:r>
            <a:r>
              <a:rPr lang="en-CA" sz="1600" b="1" dirty="0" smtClean="0">
                <a:latin typeface="Consolas" pitchFamily="49" charset="0"/>
                <a:cs typeface="Consolas" pitchFamily="49" charset="0"/>
              </a:rPr>
              <a:t>Y0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pPr lvl="1">
              <a:buFont typeface="Arial" charset="0"/>
              <a:buNone/>
            </a:pPr>
            <a:endParaRPr lang="en-CA" sz="16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ODEFUN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is a function handle. For a scalar T and a vector Y,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ODEFUN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(T,Y) must return a column vector corresponding to f(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t,y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).</a:t>
            </a:r>
          </a:p>
          <a:p>
            <a:pPr lvl="1">
              <a:buFont typeface="Arial" charset="0"/>
              <a:buNone/>
            </a:pPr>
            <a:endParaRPr lang="en-CA" sz="16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Each row in the solution array </a:t>
            </a:r>
            <a:r>
              <a:rPr lang="en-CA" sz="1600" b="1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YOUT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corresponds to a time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returned in the column vector </a:t>
            </a:r>
            <a:r>
              <a:rPr lang="en-CA" sz="1600" b="1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TOUT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.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have looked at solving initial-value problems with better techniques: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Weighted averages and integration techniques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4</a:t>
            </a:r>
            <a:r>
              <a:rPr lang="en-US" baseline="30000" smtClean="0">
                <a:latin typeface="Arial" charset="0"/>
                <a:cs typeface="Arial" charset="0"/>
              </a:rPr>
              <a:t>th</a:t>
            </a:r>
            <a:r>
              <a:rPr lang="en-US" smtClean="0">
                <a:latin typeface="Arial" charset="0"/>
                <a:cs typeface="Arial" charset="0"/>
              </a:rPr>
              <a:t>-order Runge Kutta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Adaptive methods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Dormand-Prince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sz="1800" smtClean="0">
                <a:latin typeface="Arial" charset="0"/>
                <a:cs typeface="Arial" charset="0"/>
              </a:rPr>
              <a:t>[1]	Glyn James, </a:t>
            </a:r>
            <a:r>
              <a:rPr lang="en-US" sz="1800" i="1" smtClean="0">
                <a:latin typeface="Arial" charset="0"/>
                <a:cs typeface="Arial" charset="0"/>
              </a:rPr>
              <a:t>Modern Engineering Mathematics</a:t>
            </a:r>
            <a:r>
              <a:rPr lang="en-US" sz="1800" smtClean="0">
                <a:latin typeface="Arial" charset="0"/>
                <a:cs typeface="Arial" charset="0"/>
              </a:rPr>
              <a:t>, 4</a:t>
            </a:r>
            <a:r>
              <a:rPr lang="en-US" sz="1800" baseline="30000" smtClean="0">
                <a:latin typeface="Arial" charset="0"/>
                <a:cs typeface="Arial" charset="0"/>
              </a:rPr>
              <a:t>th</a:t>
            </a:r>
            <a:r>
              <a:rPr lang="en-US" sz="1800" smtClean="0">
                <a:latin typeface="Arial" charset="0"/>
                <a:cs typeface="Arial" charset="0"/>
              </a:rPr>
              <a:t> Ed., Prentice Hall, 2007.</a:t>
            </a:r>
          </a:p>
          <a:p>
            <a:pPr marL="533400" indent="-533400">
              <a:buFontTx/>
              <a:buNone/>
            </a:pPr>
            <a:endParaRPr lang="en-US" sz="1800" smtClean="0">
              <a:latin typeface="Arial" charset="0"/>
              <a:cs typeface="Arial" charset="0"/>
            </a:endParaRPr>
          </a:p>
          <a:p>
            <a:pPr marL="533400" indent="-533400">
              <a:buFont typeface="Arial" charset="0"/>
              <a:buNone/>
            </a:pPr>
            <a:r>
              <a:rPr lang="en-US" sz="1800" smtClean="0">
                <a:latin typeface="Arial" charset="0"/>
                <a:cs typeface="Arial" charset="0"/>
              </a:rPr>
              <a:t>[2]	Glyn James, </a:t>
            </a:r>
            <a:r>
              <a:rPr lang="en-US" sz="1800" i="1" smtClean="0">
                <a:latin typeface="Arial" charset="0"/>
                <a:cs typeface="Arial" charset="0"/>
              </a:rPr>
              <a:t>Advanced Modern Engineering Mathematics</a:t>
            </a:r>
            <a:r>
              <a:rPr lang="en-US" sz="1800" smtClean="0">
                <a:latin typeface="Arial" charset="0"/>
                <a:cs typeface="Arial" charset="0"/>
              </a:rPr>
              <a:t>, 4</a:t>
            </a:r>
            <a:r>
              <a:rPr lang="en-US" sz="1800" baseline="30000" smtClean="0">
                <a:latin typeface="Arial" charset="0"/>
                <a:cs typeface="Arial" charset="0"/>
              </a:rPr>
              <a:t>th</a:t>
            </a:r>
            <a:r>
              <a:rPr lang="en-US" sz="1800" smtClean="0">
                <a:latin typeface="Arial" charset="0"/>
                <a:cs typeface="Arial" charset="0"/>
              </a:rPr>
              <a:t> Ed., Prentice Hall, 2011.</a:t>
            </a:r>
          </a:p>
          <a:p>
            <a:pPr marL="533400" indent="-533400">
              <a:buFont typeface="Arial" charset="0"/>
              <a:buNone/>
            </a:pPr>
            <a:endParaRPr lang="en-US" sz="1800" smtClean="0">
              <a:latin typeface="Arial" charset="0"/>
              <a:cs typeface="Arial" charset="0"/>
            </a:endParaRPr>
          </a:p>
          <a:p>
            <a:pPr marL="533400" indent="-533400">
              <a:buFont typeface="Arial" charset="0"/>
              <a:buNone/>
            </a:pPr>
            <a:r>
              <a:rPr lang="en-US" sz="1800" smtClean="0">
                <a:latin typeface="Arial" charset="0"/>
                <a:cs typeface="Arial" charset="0"/>
              </a:rPr>
              <a:t>[3]	J.R. </a:t>
            </a:r>
            <a:r>
              <a:rPr lang="en-CA" sz="1800" smtClean="0">
                <a:latin typeface="Arial" charset="0"/>
                <a:cs typeface="Arial" charset="0"/>
              </a:rPr>
              <a:t>Dormand and P. J. Prince, "A family of embedded Runge-Kutta formulae," </a:t>
            </a:r>
            <a:r>
              <a:rPr lang="en-CA" sz="1800" i="1" smtClean="0">
                <a:latin typeface="Arial" charset="0"/>
                <a:cs typeface="Arial" charset="0"/>
              </a:rPr>
              <a:t>J. Comp. Appl. Math.</a:t>
            </a:r>
            <a:r>
              <a:rPr lang="en-CA" sz="1800" smtClean="0">
                <a:latin typeface="Arial" charset="0"/>
                <a:cs typeface="Arial" charset="0"/>
              </a:rPr>
              <a:t>, Vol. 6, 1980, pp. 19-26.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4th-order Runge Kutta and the Dormand-Prince Methods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_Colour">
  <a:themeElements>
    <a:clrScheme name="Waterloo 1">
      <a:dk1>
        <a:sysClr val="windowText" lastClr="000000"/>
      </a:dk1>
      <a:lt1>
        <a:srgbClr val="FFFFFF"/>
      </a:lt1>
      <a:dk2>
        <a:srgbClr val="57068C"/>
      </a:dk2>
      <a:lt2>
        <a:srgbClr val="FFFFFF"/>
      </a:lt2>
      <a:accent1>
        <a:srgbClr val="0073CF"/>
      </a:accent1>
      <a:accent2>
        <a:srgbClr val="E98300"/>
      </a:accent2>
      <a:accent3>
        <a:srgbClr val="E0249A"/>
      </a:accent3>
      <a:accent4>
        <a:srgbClr val="009AA6"/>
      </a:accent4>
      <a:accent5>
        <a:srgbClr val="B6BF00"/>
      </a:accent5>
      <a:accent6>
        <a:srgbClr val="96172E"/>
      </a:accent6>
      <a:hlink>
        <a:srgbClr val="FECB00"/>
      </a:hlink>
      <a:folHlink>
        <a:srgbClr val="FECB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41013</TotalTime>
  <Words>1693</Words>
  <Application>Microsoft Office PowerPoint</Application>
  <PresentationFormat>Presentación en pantalla (4:3)</PresentationFormat>
  <Paragraphs>1007</Paragraphs>
  <Slides>97</Slides>
  <Notes>46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97</vt:i4>
      </vt:variant>
    </vt:vector>
  </HeadingPairs>
  <TitlesOfParts>
    <vt:vector size="107" baseType="lpstr">
      <vt:lpstr>ＭＳ Ｐゴシック</vt:lpstr>
      <vt:lpstr>Arial</vt:lpstr>
      <vt:lpstr>Calibri</vt:lpstr>
      <vt:lpstr>Consolas</vt:lpstr>
      <vt:lpstr>Courier New</vt:lpstr>
      <vt:lpstr>Symbol</vt:lpstr>
      <vt:lpstr>Times</vt:lpstr>
      <vt:lpstr>Times New Roman</vt:lpstr>
      <vt:lpstr>Engineering_Colour</vt:lpstr>
      <vt:lpstr>Equation</vt:lpstr>
      <vt:lpstr>4th-order Runge Kutta and the Dormand-Prince Methods</vt:lpstr>
      <vt:lpstr>Outline</vt:lpstr>
      <vt:lpstr>Outcomes Based Learning Objectives</vt:lpstr>
      <vt:lpstr>Weighted Averages</vt:lpstr>
      <vt:lpstr>Weighted Averages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  <vt:lpstr>Initial-value Problems</vt:lpstr>
      <vt:lpstr>Initial-value Problems</vt:lpstr>
      <vt:lpstr>Initial-value Problems</vt:lpstr>
      <vt:lpstr>Initial-value Problems</vt:lpstr>
      <vt:lpstr>Euler’s Method</vt:lpstr>
      <vt:lpstr>Euler’s Method</vt:lpstr>
      <vt:lpstr>Euler’s Method</vt:lpstr>
      <vt:lpstr>Euler’s Method</vt:lpstr>
      <vt:lpstr>Heun’s Method</vt:lpstr>
      <vt:lpstr>Heun’s Method</vt:lpstr>
      <vt:lpstr>Heun’s Method</vt:lpstr>
      <vt:lpstr>Heun’s Method</vt:lpstr>
      <vt:lpstr>Mid-point Method</vt:lpstr>
      <vt:lpstr>Mid-point Method</vt:lpstr>
      <vt:lpstr>Mid-point Method</vt:lpstr>
      <vt:lpstr>Mid-point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4th-order Runge-Kutta Method</vt:lpstr>
      <vt:lpstr>Runge-Kutta Methods</vt:lpstr>
      <vt:lpstr>Runge-Kutta Methods</vt:lpstr>
      <vt:lpstr>Runge-Kutta Methods</vt:lpstr>
      <vt:lpstr>Runge-Kutta Methods</vt:lpstr>
      <vt:lpstr>Butcher Tableau</vt:lpstr>
      <vt:lpstr>Butcher Tableau</vt:lpstr>
      <vt:lpstr>Comparison</vt:lpstr>
      <vt:lpstr>Comparison</vt:lpstr>
      <vt:lpstr>Comparison</vt:lpstr>
      <vt:lpstr>Comparison</vt:lpstr>
      <vt:lpstr>Comparison</vt:lpstr>
      <vt:lpstr>4th-order Runge Kutta</vt:lpstr>
      <vt:lpstr>Comparison</vt:lpstr>
      <vt:lpstr>Comparison</vt:lpstr>
      <vt:lpstr>Comparison</vt:lpstr>
      <vt:lpstr>The Dormand-Prince Method</vt:lpstr>
      <vt:lpstr>The Dormand-Prince Method</vt:lpstr>
      <vt:lpstr>The Dormand-Prince Method</vt:lpstr>
      <vt:lpstr>The Dormand-Prince Method</vt:lpstr>
      <vt:lpstr>The Dormand-Prince Method</vt:lpstr>
      <vt:lpstr>Adaptive Techniques</vt:lpstr>
      <vt:lpstr>Adaptive Techniques</vt:lpstr>
      <vt:lpstr>Adaptive Techniques</vt:lpstr>
      <vt:lpstr>Adaptive Techniques</vt:lpstr>
      <vt:lpstr>Adaptive Techniques</vt:lpstr>
      <vt:lpstr>Adaptive Techniques</vt:lpstr>
      <vt:lpstr>Adaptive Techniques</vt:lpstr>
      <vt:lpstr>Adaptive Techniques</vt:lpstr>
      <vt:lpstr>Adaptive Techniques</vt:lpstr>
      <vt:lpstr>Adaptive Techniques</vt:lpstr>
      <vt:lpstr>Adaptive Techniques</vt:lpstr>
      <vt:lpstr>Adaptive Techniques</vt:lpstr>
      <vt:lpstr>The Dormand-Prince Method</vt:lpstr>
      <vt:lpstr>The Dormand-Prince Method</vt:lpstr>
      <vt:lpstr>The Dormand-Prince Method</vt:lpstr>
      <vt:lpstr>The Dormand-Prince Method</vt:lpstr>
      <vt:lpstr>The Dormand-Prince Method</vt:lpstr>
      <vt:lpstr>The Dormand-Prince Method</vt:lpstr>
      <vt:lpstr>The Dormand-Prince Method</vt:lpstr>
      <vt:lpstr>The Dormand-Prince Method</vt:lpstr>
      <vt:lpstr>The Dormand-Prince Method</vt:lpstr>
      <vt:lpstr>The Dormand-Prince Method</vt:lpstr>
      <vt:lpstr>Runge-Kutta Methods</vt:lpstr>
      <vt:lpstr>Runge-Kutta Methods</vt:lpstr>
      <vt:lpstr>Runge-Kutta Methods</vt:lpstr>
      <vt:lpstr>Runge-Kutta Methods</vt:lpstr>
      <vt:lpstr>Runge-Kutta Methods</vt:lpstr>
      <vt:lpstr>Runge-Kutta Methods</vt:lpstr>
      <vt:lpstr>The Dormand-Prince Method</vt:lpstr>
      <vt:lpstr>Summary</vt:lpstr>
      <vt:lpstr>References</vt:lpstr>
    </vt:vector>
  </TitlesOfParts>
  <Company>University of Waterloo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4th-order Runge Kutta and the Dormand-Prince Method</dc:title>
  <dc:subject>4th-order Runge-Kutta method and the Dormand-Prince method</dc:subject>
  <dc:creator>Douglas Wilhelm Harder (dwharder@alumni.uwaterloo.ca)</dc:creator>
  <cp:lastModifiedBy>Oscar Ramos Ramirez</cp:lastModifiedBy>
  <cp:revision>3462</cp:revision>
  <cp:lastPrinted>2010-03-08T19:59:32Z</cp:lastPrinted>
  <dcterms:created xsi:type="dcterms:W3CDTF">2010-03-10T14:45:39Z</dcterms:created>
  <dcterms:modified xsi:type="dcterms:W3CDTF">2018-06-04T07:46:14Z</dcterms:modified>
</cp:coreProperties>
</file>